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60" r:id="rId3"/>
    <p:sldId id="263" r:id="rId4"/>
    <p:sldId id="262" r:id="rId5"/>
    <p:sldId id="265" r:id="rId6"/>
    <p:sldId id="266" r:id="rId7"/>
    <p:sldId id="269" r:id="rId8"/>
    <p:sldId id="281" r:id="rId9"/>
    <p:sldId id="283" r:id="rId10"/>
    <p:sldId id="282" r:id="rId11"/>
    <p:sldId id="284" r:id="rId12"/>
    <p:sldId id="280" r:id="rId13"/>
    <p:sldId id="285" r:id="rId14"/>
    <p:sldId id="276" r:id="rId15"/>
    <p:sldId id="271" r:id="rId16"/>
    <p:sldId id="286" r:id="rId17"/>
    <p:sldId id="288" r:id="rId18"/>
    <p:sldId id="312" r:id="rId19"/>
    <p:sldId id="270" r:id="rId20"/>
    <p:sldId id="287" r:id="rId21"/>
    <p:sldId id="278" r:id="rId22"/>
    <p:sldId id="272" r:id="rId23"/>
    <p:sldId id="292" r:id="rId24"/>
    <p:sldId id="291" r:id="rId25"/>
    <p:sldId id="274" r:id="rId26"/>
    <p:sldId id="268" r:id="rId27"/>
    <p:sldId id="295" r:id="rId28"/>
    <p:sldId id="290" r:id="rId29"/>
    <p:sldId id="296" r:id="rId30"/>
    <p:sldId id="299" r:id="rId31"/>
    <p:sldId id="289" r:id="rId32"/>
    <p:sldId id="275" r:id="rId33"/>
    <p:sldId id="303" r:id="rId34"/>
    <p:sldId id="304" r:id="rId35"/>
    <p:sldId id="306" r:id="rId36"/>
    <p:sldId id="307" r:id="rId37"/>
    <p:sldId id="308" r:id="rId38"/>
    <p:sldId id="309" r:id="rId39"/>
    <p:sldId id="279" r:id="rId40"/>
    <p:sldId id="313" r:id="rId41"/>
    <p:sldId id="267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BA557C-1DE3-4F5D-9992-D021589B103E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2857B48-41D1-472B-9153-553B43D37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Стремительно пересекали границу сотни самолётов .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D843D8-1E20-4CFA-9FE3-6709524B21C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6ED518-FBE7-4DD5-910E-F544C78B7595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0B47-AF2A-4028-977D-8060A3E9CE74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BD04-11AE-4163-A556-99B64D7D3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2345-D9A8-499F-BEF6-4DE219E8C40A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FE211-2119-48C4-94F2-018CFA8AE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03B6-949D-4E22-915A-EF3E131C7113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9DF6-C686-4FEC-BCF5-E822CE8D5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467BD-8BA9-45FC-B251-6DC901C0BA42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04FB-F637-47F1-95B6-D0F757808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7209-B7E6-4223-8FD7-3B126270F043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76BC-D19D-439F-8154-CC6709584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E144-ABBB-4DF9-8CB7-596FE066EF29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F2EA-4DF2-49AA-B6A8-3B5B1D83B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2477-5A15-45B3-A70B-19C04CA7D048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956E-D813-47CF-98BE-98AF0BD2D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B862B-C029-4918-BB62-6B6B001105A7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BF4C-41AD-4551-9CDA-A4A0F0862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3C22-FB7E-49BB-B2CB-0899ECEC089E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43AC-5361-4180-A2E5-02ED4AB33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FED84-579F-4B41-A8FE-A6526C400B25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9D58-CEAC-4654-9226-188D56765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B40C-7C0D-4BB6-81DE-FF1AD8669043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B76F-30E1-4DB1-91AF-E86342D7B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AF3B67-E16D-416F-BBA7-8EF56DD6A800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3B5BE-AC57-415A-B116-FC4FC1AB0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nezabudem2009.narod.ru/pabotniki1.jpg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12.imageshost.ru/img/2011/01/25/image_4d3eb8f1c6d95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lenobltrans.narod.ru/spb/spb1941-033-1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mr7.ru/netcat_files/825/620/h_b070ab87e84533b5c485311a6564802e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us.al.ru/city/spb/foto_a/194142_02a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utotravelblog.ru/wp-content/uploads/2009/11/ladoga-03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pravda-nn.ru/upl/news/src/5659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photobucket.com/albums/g233/periskop_ru/My_Piter/blokada_8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g12.imageshost.ru/img/2011/01/25/image_4d3eb8f1c6d95.jpg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g12.nnm.ru/e/2/6/1/c/3f69b3ee615ee768878df909301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907/vow-voloshuck.2/0_5e6df_2580f0c4_X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fact.ee/images/stories/f_reportaz/2010/05/14/leningrad_64.jpg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509/denba7676.19/0_40b3d_7cba320c_XL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1945-2010.info/media/big_img/photo_14_4.jpg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morozovsm.ru/photogal/download/5630/IMG_0701.jpg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uispb.3dn.ru/di_01.jpg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eekendtravel.narod.ru/zagorod/neva2/neva2.068.JPG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estb.msn.com/i/68/2BAABE86F1E306C926C822CBFBF2.jpg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mg-fotki.yandex.ru/get/7/mikser-rus.10/0_412b_634e9f7_XL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s.ohtuleht.ee/multimedia/images/000074/658367db-63ad-4357-bc38-ada1a1746530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.ru/upimg/photo/10977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d/Medal_Defense_of_Leningrad.jpg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tatic.diary.ru/userdir/1/7/4/0/174021/7016372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2.nnm.ru/0/d/0/7/a/9de90af31cd5a73b019c2f3d6ec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img-fotki.yandex.ru/get/5302/alexr1981.1b/0_5d333_ec1a4000_X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gschool18.ru/uploads/posts/2010-03/1268638412_slajd4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anphoto.spb.ru/files/pictures/017/trakhtenberg_1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se.sci-lib.com/pictures/03/20/226206469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3683289"/>
            <a:ext cx="4500594" cy="324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52"/>
            <a:ext cx="3786214" cy="654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143116"/>
            <a:ext cx="269877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11683"/>
            <a:ext cx="2428892" cy="160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286016" y="500042"/>
            <a:ext cx="100012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600" dirty="0" smtClean="0"/>
              <a:t>Блокада </a:t>
            </a:r>
            <a:br>
              <a:rPr lang="ru-RU" sz="6600" dirty="0" smtClean="0"/>
            </a:br>
            <a:r>
              <a:rPr lang="ru-RU" sz="6600" dirty="0" smtClean="0"/>
              <a:t>Ленинграда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а 12 из 463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94763"/>
            <a:ext cx="6696744" cy="546323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71414"/>
            <a:ext cx="8501122" cy="1214446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В эти дни четырнадцатилетний мальчик </a:t>
            </a:r>
            <a:r>
              <a:rPr lang="ru-RU" sz="3600" dirty="0" smtClean="0"/>
              <a:t>Фёдор Быков </a:t>
            </a:r>
            <a:r>
              <a:rPr lang="ru-RU" sz="3200" dirty="0" smtClean="0"/>
              <a:t>написал отцу на фронт:</a:t>
            </a:r>
            <a:endParaRPr lang="ru-RU" sz="3200" dirty="0"/>
          </a:p>
        </p:txBody>
      </p:sp>
      <p:sp>
        <p:nvSpPr>
          <p:cNvPr id="11268" name="Текст 5"/>
          <p:cNvSpPr>
            <a:spLocks noGrp="1"/>
          </p:cNvSpPr>
          <p:nvPr>
            <p:ph type="body" idx="1"/>
          </p:nvPr>
        </p:nvSpPr>
        <p:spPr>
          <a:xfrm>
            <a:off x="71438" y="1285875"/>
            <a:ext cx="6357937" cy="1500188"/>
          </a:xfrm>
        </p:spPr>
        <p:txBody>
          <a:bodyPr/>
          <a:lstStyle/>
          <a:p>
            <a:pPr marL="73025"/>
            <a:endParaRPr lang="ru-RU" sz="2400" b="1" i="1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Картинка 56 из 27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6264696" cy="62373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5802/rsv525.12/0_54510_b9dfe2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16 из 1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0230" y="-285776"/>
            <a:ext cx="10663667" cy="47148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614" y="407194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По реке Волхов плывут пароходы. </a:t>
            </a:r>
            <a:br>
              <a:rPr lang="ru-RU" sz="2800" dirty="0" smtClean="0"/>
            </a:br>
            <a:r>
              <a:rPr lang="ru-RU" sz="2800" dirty="0" smtClean="0"/>
              <a:t>Их трюмы наполнены мукой.</a:t>
            </a:r>
            <a:br>
              <a:rPr lang="ru-RU" sz="2800" dirty="0" smtClean="0"/>
            </a:br>
            <a:r>
              <a:rPr lang="ru-RU" sz="2800" dirty="0" smtClean="0"/>
              <a:t> Пароходы держат путь к Новой Ладоге. </a:t>
            </a:r>
            <a:br>
              <a:rPr lang="ru-RU" sz="2800" dirty="0" smtClean="0"/>
            </a:br>
            <a:r>
              <a:rPr lang="ru-RU" sz="2800" dirty="0" smtClean="0"/>
              <a:t>На озере стоят большие баржи, они повезут груз по озеру. Путь их далёк. </a:t>
            </a:r>
            <a:br>
              <a:rPr lang="ru-RU" sz="2800" dirty="0" smtClean="0"/>
            </a:br>
            <a:r>
              <a:rPr lang="ru-RU" sz="2800" dirty="0" smtClean="0"/>
              <a:t>Только пройдя 125 км, баржи достигнут берега. А там солдаты погрузят муку в товарные вагоны - и поезд пойдёт </a:t>
            </a:r>
            <a:br>
              <a:rPr lang="ru-RU" sz="2800" dirty="0" smtClean="0"/>
            </a:br>
            <a:r>
              <a:rPr lang="ru-RU" sz="2800" dirty="0" smtClean="0"/>
              <a:t>к  </a:t>
            </a:r>
            <a:r>
              <a:rPr lang="ru-RU" sz="3200" dirty="0" smtClean="0"/>
              <a:t>Ленинграду.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http://img-fotki.yandex.ru/get/6000/kolonist62.190/0_58441_1289720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713384" cy="6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http://estb.msn.com/i/5B/B0603B022912EDA19D2BB3A1CAC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723590" cy="62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Картинка 1 из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8" y="404664"/>
            <a:ext cx="904041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644"/>
            <a:ext cx="8572528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dirty="0" smtClean="0"/>
              <a:t>Много лет </a:t>
            </a:r>
            <a:r>
              <a:rPr lang="ru-RU" sz="4000" dirty="0" smtClean="0"/>
              <a:t>спустя, после</a:t>
            </a:r>
            <a:r>
              <a:rPr lang="ru-RU" dirty="0" smtClean="0"/>
              <a:t> окончания войны, водолазы подняли машину, установили на берегу Ладожского озера в посёлке </a:t>
            </a:r>
            <a:r>
              <a:rPr lang="ru-RU" dirty="0" err="1" smtClean="0"/>
              <a:t>Осиновец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http://papa-vlad.narod.ru/data/istorija/Blokada-Leningrada.files/0028-034-Eta-doroga-spasla-ot-goloda-mnogikh-leningradts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6" y="0"/>
            <a:ext cx="5643570" cy="442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http://img-fotki.yandex.ru/get/5605/fotosergs.a6/0_56f0a_d3dd1c2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2862286"/>
            <a:ext cx="5924550" cy="39243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038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/>
              <a:t>В ноябре 1941 года удалось проложить </a:t>
            </a:r>
            <a:r>
              <a:rPr lang="ru-RU" sz="3600" dirty="0" smtClean="0"/>
              <a:t>через </a:t>
            </a:r>
            <a:r>
              <a:rPr lang="ru-RU" sz="3200" dirty="0" smtClean="0"/>
              <a:t>Ладожское озеро «Дорогу жизни». </a:t>
            </a:r>
            <a:r>
              <a:rPr lang="ru-RU" sz="2800" dirty="0" smtClean="0"/>
              <a:t>Стояли сильные морозы. Водители стали думать, как увезти больше. Придумали. </a:t>
            </a:r>
            <a:br>
              <a:rPr lang="ru-RU" sz="2800" dirty="0" smtClean="0"/>
            </a:br>
            <a:r>
              <a:rPr lang="ru-RU" sz="2800" dirty="0" smtClean="0"/>
              <a:t>                          Прицепили к машине лёгкие сани. </a:t>
            </a:r>
            <a:br>
              <a:rPr lang="ru-RU" sz="2800" dirty="0" smtClean="0"/>
            </a:br>
            <a:r>
              <a:rPr lang="ru-RU" sz="2800" dirty="0" smtClean="0"/>
              <a:t>                                 На сани положили по 7 мешков,</a:t>
            </a:r>
            <a:br>
              <a:rPr lang="ru-RU" sz="2800" dirty="0" smtClean="0"/>
            </a:br>
            <a:r>
              <a:rPr lang="ru-RU" sz="2800" dirty="0" smtClean="0"/>
              <a:t>                                а в кузов машины по 12 мешков. 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И двинулись обратно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из </a:t>
            </a:r>
            <a:r>
              <a:rPr lang="ru-RU" sz="2800" dirty="0" err="1" smtClean="0"/>
              <a:t>Кобоны</a:t>
            </a:r>
            <a:r>
              <a:rPr lang="ru-RU" sz="2800" dirty="0" smtClean="0"/>
              <a:t> в Ленинград.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Так начала работать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зимняя дорога через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Ладогу.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</a:t>
            </a:r>
            <a:r>
              <a:rPr lang="ru-RU" sz="3200" dirty="0" smtClean="0"/>
              <a:t>Путь через Ладогу народ стал  называть </a:t>
            </a:r>
            <a:r>
              <a:rPr lang="ru-RU" sz="4000" dirty="0" smtClean="0"/>
              <a:t>Дорогой жизни. </a:t>
            </a:r>
            <a:endParaRPr lang="ru-RU" sz="3200" dirty="0"/>
          </a:p>
        </p:txBody>
      </p:sp>
      <p:pic>
        <p:nvPicPr>
          <p:cNvPr id="6" name="Picture 6" descr="Картинка 81 из 177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5992"/>
            <a:ext cx="2928926" cy="218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80" y="2500314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5300" dirty="0" smtClean="0"/>
              <a:t>Было 22</a:t>
            </a:r>
            <a:r>
              <a:rPr lang="en-US" sz="5300" dirty="0" smtClean="0"/>
              <a:t> </a:t>
            </a:r>
            <a:r>
              <a:rPr lang="ru-RU" sz="5300" dirty="0" smtClean="0"/>
              <a:t>июня 1941 года.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Воскресное утро выдалось солнечным, тёплым, тихим.</a:t>
            </a:r>
            <a:br>
              <a:rPr lang="ru-RU" dirty="0" smtClean="0"/>
            </a:br>
            <a:r>
              <a:rPr lang="ru-RU" sz="3600" dirty="0" smtClean="0"/>
              <a:t>Но вдруг в мирную тишину ворвался из уличных репродукторов тревожный голос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sz="4400" dirty="0" smtClean="0"/>
              <a:t>Германские войска напали на нашу страну.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-Война!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3" y="4286257"/>
            <a:ext cx="471490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80" y="335757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2531" name="Picture 2" descr="Картинка 8 из 439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577375"/>
            <a:ext cx="9429784" cy="628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086600" cy="1828800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Вот он блокадный кусочек хлеба. </a:t>
            </a:r>
            <a:br>
              <a:rPr lang="ru-RU" sz="4000" dirty="0" smtClean="0"/>
            </a:br>
            <a:r>
              <a:rPr lang="ru-RU" sz="4000" dirty="0" smtClean="0"/>
              <a:t>125 граммов </a:t>
            </a:r>
            <a:br>
              <a:rPr lang="ru-RU" sz="4000" dirty="0" smtClean="0"/>
            </a:br>
            <a:r>
              <a:rPr lang="ru-RU" sz="4000" dirty="0" smtClean="0"/>
              <a:t>на весь день.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714750" y="4143375"/>
            <a:ext cx="5214938" cy="2366963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Ломтик хлеба, </a:t>
            </a:r>
          </a:p>
          <a:p>
            <a:pPr>
              <a:defRPr/>
            </a:pP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кружка кипятку, </a:t>
            </a:r>
          </a:p>
          <a:p>
            <a:pPr>
              <a:defRPr/>
            </a:pP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ложка жиденькой каши-</a:t>
            </a:r>
          </a:p>
          <a:p>
            <a:pPr>
              <a:defRPr/>
            </a:pP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вот и весь обед </a:t>
            </a:r>
          </a:p>
          <a:p>
            <a:pPr>
              <a:defRPr/>
            </a:pP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блокадного ленинградца.</a:t>
            </a:r>
            <a:endParaRPr lang="ru-RU" sz="2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9" name="Picture 2" descr="Картинка 9 из 17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55" y="571480"/>
            <a:ext cx="50768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4580" name="Picture 5" descr="http://pics.livejournal.com/sprachfuehrer/pic/000557t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2333"/>
            <a:ext cx="3857620" cy="442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85728"/>
            <a:ext cx="632937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/>
              <a:t>Такие объявления висели на всех булочных Ленинграда.</a:t>
            </a:r>
            <a:endParaRPr lang="ru-RU" sz="3600" dirty="0"/>
          </a:p>
        </p:txBody>
      </p:sp>
      <p:pic>
        <p:nvPicPr>
          <p:cNvPr id="25603" name="Picture 4" descr="Картинка 74 из 1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652981"/>
            <a:ext cx="8928779" cy="527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5607" name="Picture 7" descr="http://t3.gstatic.com/images?q=tbn:ANd9GcSS6D0nFuwNrYxFLVH4mzAVELyZA-2jvRy7wJIj28kuaeQhlOw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42876"/>
            <a:ext cx="2740989" cy="207167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news.mail.ru/pic/0b/82/252403_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939067" cy="644341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428868"/>
            <a:ext cx="878687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/>
              <a:t>Холодно и темно в комнате.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Не горит электричество. </a:t>
            </a:r>
            <a:br>
              <a:rPr lang="ru-RU" sz="3200" dirty="0" smtClean="0"/>
            </a:br>
            <a:r>
              <a:rPr lang="ru-RU" sz="3200" dirty="0" smtClean="0"/>
              <a:t>Крохотные фитильки коптилок </a:t>
            </a:r>
            <a:br>
              <a:rPr lang="ru-RU" sz="3200" dirty="0" smtClean="0"/>
            </a:br>
            <a:r>
              <a:rPr lang="ru-RU" sz="3200" dirty="0" smtClean="0"/>
              <a:t>освещают теперь комнаты ленинградцев. </a:t>
            </a:r>
            <a:br>
              <a:rPr lang="ru-RU" sz="3200" dirty="0" smtClean="0"/>
            </a:br>
            <a:r>
              <a:rPr lang="ru-RU" sz="3600" dirty="0" smtClean="0"/>
              <a:t>          В комнатах темно даже днём.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                     Нет стёкол в окнах.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Они вылетели от бомбёжек        и обстрелов. </a:t>
            </a:r>
            <a:br>
              <a:rPr lang="ru-RU" sz="3200" dirty="0" smtClean="0"/>
            </a:br>
            <a:r>
              <a:rPr lang="ru-RU" sz="3200" dirty="0" smtClean="0"/>
              <a:t>                       </a:t>
            </a:r>
            <a:r>
              <a:rPr lang="ru-RU" sz="3600" dirty="0" smtClean="0"/>
              <a:t>Пришлось забить </a:t>
            </a:r>
            <a:br>
              <a:rPr lang="ru-RU" sz="3600" dirty="0" smtClean="0"/>
            </a:br>
            <a:r>
              <a:rPr lang="ru-RU" sz="3600" dirty="0" smtClean="0"/>
              <a:t>                    окна фанерой.</a:t>
            </a:r>
            <a:endParaRPr lang="ru-RU" sz="3600" dirty="0"/>
          </a:p>
        </p:txBody>
      </p:sp>
      <p:pic>
        <p:nvPicPr>
          <p:cNvPr id="24579" name="Picture 2" descr="http://www.gifs.net/Animation11/Everything_Else/Candles_and_Torches/Candl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8613" y="500063"/>
            <a:ext cx="9810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Картинка 13 из 3574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21070"/>
            <a:ext cx="2714644" cy="383695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500313"/>
            <a:ext cx="8229600" cy="1143000"/>
          </a:xfrm>
        </p:spPr>
        <p:txBody>
          <a:bodyPr>
            <a:noAutofit/>
          </a:bodyPr>
          <a:lstStyle/>
          <a:p>
            <a:pPr algn="l">
              <a:defRPr/>
            </a:pPr>
            <a:endParaRPr lang="ru-RU" sz="3600" dirty="0"/>
          </a:p>
        </p:txBody>
      </p:sp>
      <p:pic>
        <p:nvPicPr>
          <p:cNvPr id="4" name="Picture 2" descr="http://img-fotki.yandex.ru/get/3206/mor-vikt2008.1/0_3e11_43b95bc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1520"/>
            <a:ext cx="8441706" cy="63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kada.otrok.ru/library/leningrad/ph/16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77" y="312339"/>
            <a:ext cx="8786123" cy="654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643188"/>
            <a:ext cx="8229600" cy="1143000"/>
          </a:xfrm>
        </p:spPr>
        <p:txBody>
          <a:bodyPr/>
          <a:lstStyle/>
          <a:p>
            <a:pPr algn="l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papa-vlad.narod.ru/data/istorija/Blokada-Leningrada.files/0056-064-V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934"/>
            <a:ext cx="8571677" cy="667586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0"/>
            <a:ext cx="8229600" cy="1143000"/>
          </a:xfrm>
        </p:spPr>
        <p:txBody>
          <a:bodyPr>
            <a:noAutofit/>
          </a:bodyPr>
          <a:lstStyle/>
          <a:p>
            <a:pPr algn="l"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 descr="http://pics.livejournal.com/tdmaryasina/pic/001ca6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389026" cy="584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428660" y="2786066"/>
            <a:ext cx="9286908" cy="1143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3600" dirty="0" smtClean="0"/>
              <a:t>             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Картинка 38 из 25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00932"/>
            <a:ext cx="7920880" cy="57957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86063"/>
            <a:ext cx="8501063" cy="1143000"/>
          </a:xfrm>
        </p:spPr>
        <p:txBody>
          <a:bodyPr>
            <a:noAutofit/>
          </a:bodyPr>
          <a:lstStyle/>
          <a:p>
            <a:pPr algn="l">
              <a:defRPr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4000" dirty="0"/>
          </a:p>
        </p:txBody>
      </p:sp>
      <p:pic>
        <p:nvPicPr>
          <p:cNvPr id="4099" name="Picture 2" descr="Картинка 28 из 1679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713"/>
            <a:ext cx="9144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а 5 из 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4664"/>
            <a:ext cx="4176464" cy="62335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928938"/>
            <a:ext cx="8658225" cy="1143000"/>
          </a:xfrm>
        </p:spPr>
        <p:txBody>
          <a:bodyPr/>
          <a:lstStyle/>
          <a:p>
            <a:pPr algn="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7891" name="Picture 2" descr="http://1945-2010.info/media/big_img/photo_1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8916" name="Picture 4" descr="http://i063.radikal.ru/1104/82/2b3cb504eb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6204"/>
            <a:ext cx="52482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8918" name="Picture 6" descr="Картинка 13 из 9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940" y="3263638"/>
            <a:ext cx="4762530" cy="359436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8920" name="Picture 8" descr="http://im5-tub-ru.yandex.net/i?id=154119261-18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3964" y="285728"/>
            <a:ext cx="3617192" cy="26732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8928" name="Picture 16" descr="Картинка 3 из 9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000504"/>
            <a:ext cx="4000528" cy="271705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Картинка 59 из 25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667775"/>
            <a:ext cx="5143536" cy="404737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3071810"/>
            <a:ext cx="9658360" cy="71438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400" dirty="0" smtClean="0"/>
              <a:t>900 дней и ночей Ленинград </a:t>
            </a:r>
            <a:br>
              <a:rPr lang="ru-RU" sz="4400" dirty="0" smtClean="0"/>
            </a:br>
            <a:r>
              <a:rPr lang="ru-RU" sz="4400" dirty="0" smtClean="0"/>
              <a:t>был в кольце блокады.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Но дух ленинградцев остался несгибаемый. </a:t>
            </a:r>
            <a:br>
              <a:rPr lang="ru-RU" sz="4000" dirty="0" smtClean="0"/>
            </a:br>
            <a:r>
              <a:rPr lang="ru-RU" sz="4000" dirty="0" smtClean="0"/>
              <a:t>Ни на один час </a:t>
            </a:r>
            <a:br>
              <a:rPr lang="ru-RU" sz="4000" dirty="0" smtClean="0"/>
            </a:br>
            <a:r>
              <a:rPr lang="ru-RU" sz="4000" dirty="0" smtClean="0"/>
              <a:t>не покидала </a:t>
            </a:r>
            <a:br>
              <a:rPr lang="ru-RU" sz="4000" dirty="0" smtClean="0"/>
            </a:br>
            <a:r>
              <a:rPr lang="ru-RU" sz="4000" dirty="0" smtClean="0"/>
              <a:t>их вера </a:t>
            </a:r>
            <a:br>
              <a:rPr lang="ru-RU" sz="4000" dirty="0" smtClean="0"/>
            </a:br>
            <a:r>
              <a:rPr lang="ru-RU" sz="4000" dirty="0" smtClean="0"/>
              <a:t>в силы </a:t>
            </a:r>
            <a:br>
              <a:rPr lang="ru-RU" sz="4000" dirty="0" smtClean="0"/>
            </a:br>
            <a:r>
              <a:rPr lang="ru-RU" sz="4000" dirty="0" smtClean="0"/>
              <a:t>Отчизны.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86063"/>
            <a:ext cx="8858250" cy="1143000"/>
          </a:xfrm>
        </p:spPr>
        <p:txBody>
          <a:bodyPr>
            <a:noAutofit/>
          </a:bodyPr>
          <a:lstStyle/>
          <a:p>
            <a:pPr algn="l">
              <a:defRPr/>
            </a:pPr>
            <a:endParaRPr lang="ru-RU" sz="4400" dirty="0"/>
          </a:p>
        </p:txBody>
      </p:sp>
      <p:pic>
        <p:nvPicPr>
          <p:cNvPr id="77826" name="Picture 2" descr="Картинка 5 из 55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7435"/>
            <a:ext cx="7746060" cy="662056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62 из 55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8" y="1071563"/>
            <a:ext cx="9215437" cy="1143000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1357306"/>
            <a:ext cx="1014416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/>
              <a:t>Наконец , воины Ленинградского и </a:t>
            </a:r>
            <a:r>
              <a:rPr lang="ru-RU" sz="3600" dirty="0" err="1" smtClean="0"/>
              <a:t>Волховского</a:t>
            </a:r>
            <a:r>
              <a:rPr lang="ru-RU" sz="3600" dirty="0" smtClean="0"/>
              <a:t> фронтов, </a:t>
            </a:r>
            <a:br>
              <a:rPr lang="ru-RU" sz="3600" dirty="0" smtClean="0"/>
            </a:br>
            <a:r>
              <a:rPr lang="ru-RU" sz="3600" dirty="0" smtClean="0"/>
              <a:t>прорвав блокаду, </a:t>
            </a:r>
            <a:br>
              <a:rPr lang="ru-RU" sz="3600" dirty="0" smtClean="0"/>
            </a:br>
            <a:r>
              <a:rPr lang="ru-RU" sz="3600" dirty="0" smtClean="0"/>
              <a:t>соединились. </a:t>
            </a:r>
            <a:br>
              <a:rPr lang="ru-RU" sz="3600" dirty="0" smtClean="0"/>
            </a:br>
            <a:r>
              <a:rPr lang="ru-RU" sz="4000" dirty="0" smtClean="0"/>
              <a:t>Случилось это </a:t>
            </a:r>
            <a:br>
              <a:rPr lang="ru-RU" sz="4000" dirty="0" smtClean="0"/>
            </a:br>
            <a:r>
              <a:rPr lang="ru-RU" sz="4000" dirty="0" smtClean="0"/>
              <a:t>18 января 1943 года.</a:t>
            </a:r>
            <a:endParaRPr lang="ru-RU" sz="3600" dirty="0"/>
          </a:p>
        </p:txBody>
      </p:sp>
      <p:pic>
        <p:nvPicPr>
          <p:cNvPr id="3" name="Picture 6" descr="Картинка 171 из 357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624286"/>
            <a:ext cx="5076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Картинка 54 из 80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17129"/>
            <a:ext cx="7000924" cy="524084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/>
              <a:t>27 января 1944</a:t>
            </a:r>
            <a:r>
              <a:rPr lang="en-US" sz="4000" dirty="0" smtClean="0"/>
              <a:t> </a:t>
            </a:r>
            <a:r>
              <a:rPr lang="ru-RU" sz="4000" dirty="0" smtClean="0"/>
              <a:t>года блокаду окончательно ликвидировали.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0"/>
            <a:ext cx="8229600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Picture 4" descr="http://blokada-leningrada.narod.ru/images/kolc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022"/>
            <a:ext cx="5220072" cy="360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6" descr="http://i11.fastpic.ru/big/2010/1108/a5/e58b4fd229cfefef941404709f787aa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58161"/>
            <a:ext cx="5151918" cy="345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9" descr="Картинка 52 из 5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257" y="190504"/>
            <a:ext cx="2009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313" y="357188"/>
            <a:ext cx="828675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Указом Президиума Верховного Совета СССР </a:t>
            </a:r>
          </a:p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 8 мая 1965 года </a:t>
            </a:r>
          </a:p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Ленинграду присвоено </a:t>
            </a:r>
          </a:p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звание город-герой </a:t>
            </a:r>
          </a:p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 массовый героизм и мужество его защитников, </a:t>
            </a:r>
          </a:p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проявленные в борьбе за свободу и независимость Родины.</a:t>
            </a:r>
            <a:endParaRPr lang="ru-RU" sz="40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06" y="1928810"/>
            <a:ext cx="4786346" cy="28575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dirty="0" smtClean="0"/>
              <a:t>Враги рассчитывали расправиться с нашей страной быстро, стремительным ударом. </a:t>
            </a:r>
            <a:br>
              <a:rPr lang="ru-RU" sz="4400" dirty="0" smtClean="0"/>
            </a:br>
            <a:r>
              <a:rPr lang="ru-RU" sz="4800" dirty="0" smtClean="0"/>
              <a:t>Но они просчитались.</a:t>
            </a:r>
            <a:endParaRPr lang="ru-RU" sz="4800" dirty="0"/>
          </a:p>
        </p:txBody>
      </p:sp>
      <p:pic>
        <p:nvPicPr>
          <p:cNvPr id="5123" name="Picture 6" descr="Картинка 95 из 1679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285750"/>
            <a:ext cx="3786187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post-1619-13907972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43561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2" descr="1327652227_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060450"/>
            <a:ext cx="2538412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1987" name="Picture 2" descr="http://www.cdo.ucoz.ru/Novosti/blok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Картинка 63 из 177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42918"/>
            <a:ext cx="1304952" cy="246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5 из 1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47577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antikzolotarev.ru/d/127584/d/28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10" y="785794"/>
            <a:ext cx="3438387" cy="500570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313"/>
            <a:ext cx="5500688" cy="1828800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86188" y="3605213"/>
            <a:ext cx="5429250" cy="17526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2" name="Picture 4" descr="Картинка 1 из 378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4708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Картинка 7 из 378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2663" y="71438"/>
            <a:ext cx="4643560" cy="429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Картинка 23 из 1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51782" cy="70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38" y="2786063"/>
            <a:ext cx="6643688" cy="1143000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2400" dirty="0"/>
          </a:p>
        </p:txBody>
      </p:sp>
      <p:pic>
        <p:nvPicPr>
          <p:cNvPr id="44034" name="Picture 2" descr="Картинка 33 из 41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848872" cy="59293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0" y="2786063"/>
            <a:ext cx="6072188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7346" name="Picture 2" descr="Картинка 86 из 4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7776864" cy="62151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1114</TotalTime>
  <Words>182</Words>
  <Application>Microsoft Office PowerPoint</Application>
  <PresentationFormat>Экран (4:3)</PresentationFormat>
  <Paragraphs>29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Блокада  Ленинграда</vt:lpstr>
      <vt:lpstr>Было 22 июня 1941 года.  Воскресное утро выдалось солнечным, тёплым, тихим. Но вдруг в мирную тишину ворвался из уличных репродукторов тревожный голос: - Германские войска напали на нашу страну. -Война!</vt:lpstr>
      <vt:lpstr>Слайд 3</vt:lpstr>
      <vt:lpstr>Враги рассчитывали расправиться с нашей страной быстро, стремительным ударом.  Но они просчитались.</vt:lpstr>
      <vt:lpstr>Слайд 5</vt:lpstr>
      <vt:lpstr>Слайд 6</vt:lpstr>
      <vt:lpstr>Слайд 7</vt:lpstr>
      <vt:lpstr>Слайд 8</vt:lpstr>
      <vt:lpstr>Слайд 9</vt:lpstr>
      <vt:lpstr>В эти дни четырнадцатилетний мальчик Фёдор Быков написал отцу на фронт:</vt:lpstr>
      <vt:lpstr>Слайд 11</vt:lpstr>
      <vt:lpstr>Слайд 12</vt:lpstr>
      <vt:lpstr>По реке Волхов плывут пароходы.  Их трюмы наполнены мукой.  Пароходы держат путь к Новой Ладоге.  На озере стоят большие баржи, они повезут груз по озеру. Путь их далёк.  Только пройдя 125 км, баржи достигнут берега. А там солдаты погрузят муку в товарные вагоны - и поезд пойдёт  к  Ленинграду.</vt:lpstr>
      <vt:lpstr>Слайд 14</vt:lpstr>
      <vt:lpstr>Слайд 15</vt:lpstr>
      <vt:lpstr>Слайд 16</vt:lpstr>
      <vt:lpstr>Много лет спустя, после окончания войны, водолазы подняли машину, установили на берегу Ладожского озера в посёлке Осиновец.</vt:lpstr>
      <vt:lpstr>Слайд 18</vt:lpstr>
      <vt:lpstr>В ноябре 1941 года удалось проложить через Ладожское озеро «Дорогу жизни». Стояли сильные морозы. Водители стали думать, как увезти больше. Придумали.                            Прицепили к машине лёгкие сани.                                   На сани положили по 7 мешков,                                 а в кузов машины по 12 мешков.                                                   И двинулись обратно                                                 из Кобоны в Ленинград.                                                  Так начала работать                                                  зимняя дорога через                                                    Ладогу.                                             Путь через Ладогу народ стал  называть Дорогой жизни. </vt:lpstr>
      <vt:lpstr>   </vt:lpstr>
      <vt:lpstr>Вот он блокадный кусочек хлеба.  125 граммов  на весь день.</vt:lpstr>
      <vt:lpstr>Такие объявления висели на всех булочных Ленинграда.</vt:lpstr>
      <vt:lpstr>Слайд 23</vt:lpstr>
      <vt:lpstr>Холодно и темно в комнате.  Не горит электричество.  Крохотные фитильки коптилок  освещают теперь комнаты ленинградцев.            В комнатах темно даже днём.                       Нет стёкол в окнах.                          Они вылетели от бомбёжек        и обстрелов.                         Пришлось забить                      окна фанерой.</vt:lpstr>
      <vt:lpstr>Слайд 25</vt:lpstr>
      <vt:lpstr>Слайд 26</vt:lpstr>
      <vt:lpstr>Слайд 27</vt:lpstr>
      <vt:lpstr>                </vt:lpstr>
      <vt:lpstr>Слайд 29</vt:lpstr>
      <vt:lpstr>Слайд 30</vt:lpstr>
      <vt:lpstr>Слайд 31</vt:lpstr>
      <vt:lpstr>Слайд 32</vt:lpstr>
      <vt:lpstr>900 дней и ночей Ленинград  был в кольце блокады.  Но дух ленинградцев остался несгибаемый.  Ни на один час  не покидала  их вера  в силы  Отчизны.</vt:lpstr>
      <vt:lpstr>Слайд 34</vt:lpstr>
      <vt:lpstr>Слайд 35</vt:lpstr>
      <vt:lpstr>Наконец , воины Ленинградского и Волховского фронтов,  прорвав блокаду,  соединились.  Случилось это  18 января 1943 года.</vt:lpstr>
      <vt:lpstr>27 января 1944 года блокаду окончательно ликвидировали.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 ЖИЗНИ</dc:title>
  <dc:creator>Sony</dc:creator>
  <cp:lastModifiedBy>Пользователь</cp:lastModifiedBy>
  <cp:revision>123</cp:revision>
  <dcterms:created xsi:type="dcterms:W3CDTF">2011-11-07T15:58:24Z</dcterms:created>
  <dcterms:modified xsi:type="dcterms:W3CDTF">2015-02-03T17:41:52Z</dcterms:modified>
</cp:coreProperties>
</file>