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notesMasterIdLst>
    <p:notesMasterId r:id="rId37"/>
  </p:notesMasterIdLst>
  <p:sldIdLst>
    <p:sldId id="256" r:id="rId2"/>
    <p:sldId id="269" r:id="rId3"/>
    <p:sldId id="278" r:id="rId4"/>
    <p:sldId id="271" r:id="rId5"/>
    <p:sldId id="293" r:id="rId6"/>
    <p:sldId id="280" r:id="rId7"/>
    <p:sldId id="281" r:id="rId8"/>
    <p:sldId id="272" r:id="rId9"/>
    <p:sldId id="292" r:id="rId10"/>
    <p:sldId id="296" r:id="rId11"/>
    <p:sldId id="297" r:id="rId12"/>
    <p:sldId id="298" r:id="rId13"/>
    <p:sldId id="299" r:id="rId14"/>
    <p:sldId id="300" r:id="rId15"/>
    <p:sldId id="301" r:id="rId16"/>
    <p:sldId id="282" r:id="rId17"/>
    <p:sldId id="285" r:id="rId18"/>
    <p:sldId id="273" r:id="rId19"/>
    <p:sldId id="262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2" r:id="rId30"/>
    <p:sldId id="313" r:id="rId31"/>
    <p:sldId id="314" r:id="rId32"/>
    <p:sldId id="315" r:id="rId33"/>
    <p:sldId id="316" r:id="rId34"/>
    <p:sldId id="317" r:id="rId35"/>
    <p:sldId id="291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17EE38F-1F35-4B3F-BA21-C80B03E9D5F3}">
          <p14:sldIdLst>
            <p14:sldId id="256"/>
            <p14:sldId id="269"/>
            <p14:sldId id="278"/>
            <p14:sldId id="271"/>
            <p14:sldId id="293"/>
            <p14:sldId id="280"/>
            <p14:sldId id="281"/>
            <p14:sldId id="272"/>
            <p14:sldId id="292"/>
            <p14:sldId id="296"/>
            <p14:sldId id="297"/>
            <p14:sldId id="298"/>
            <p14:sldId id="299"/>
            <p14:sldId id="300"/>
            <p14:sldId id="301"/>
            <p14:sldId id="282"/>
            <p14:sldId id="285"/>
            <p14:sldId id="273"/>
            <p14:sldId id="262"/>
            <p14:sldId id="302"/>
            <p14:sldId id="303"/>
          </p14:sldIdLst>
        </p14:section>
        <p14:section name="Раздел без заголовка" id="{07E6D168-8305-4F73-9B2C-C879867440AD}">
          <p14:sldIdLst>
            <p14:sldId id="304"/>
            <p14:sldId id="305"/>
            <p14:sldId id="306"/>
            <p14:sldId id="307"/>
            <p14:sldId id="308"/>
            <p14:sldId id="309"/>
            <p14:sldId id="310"/>
            <p14:sldId id="312"/>
            <p14:sldId id="313"/>
            <p14:sldId id="314"/>
            <p14:sldId id="315"/>
            <p14:sldId id="316"/>
            <p14:sldId id="317"/>
            <p14:sldId id="29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944" autoAdjust="0"/>
  </p:normalViewPr>
  <p:slideViewPr>
    <p:cSldViewPr>
      <p:cViewPr varScale="1">
        <p:scale>
          <a:sx n="60" d="100"/>
          <a:sy n="6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AFB57-E945-40E9-9271-47A6C6CD16C9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FE237-8177-449C-9521-84C9281EB0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825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FE237-8177-449C-9521-84C9281EB0D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241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FE237-8177-449C-9521-84C9281EB0D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31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FE237-8177-449C-9521-84C9281EB0D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160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FE237-8177-449C-9521-84C9281EB0D4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936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FE237-8177-449C-9521-84C9281EB0D4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862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FE237-8177-449C-9521-84C9281EB0D4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821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FE237-8177-449C-9521-84C9281EB0D4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201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384DDC10-2340-4179-8EF3-6BE9B5AF1E4C}" type="datetimeFigureOut">
              <a:rPr lang="ru-RU" smtClean="0"/>
              <a:pPr/>
              <a:t>15.01.2021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E0C0A1F7-B57E-49BA-924F-5358047AA919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128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DDC10-2340-4179-8EF3-6BE9B5AF1E4C}" type="datetimeFigureOut">
              <a:rPr lang="ru-RU" smtClean="0"/>
              <a:pPr/>
              <a:t>15.01.2021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0A1F7-B57E-49BA-924F-5358047AA91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3493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DDC10-2340-4179-8EF3-6BE9B5AF1E4C}" type="datetimeFigureOut">
              <a:rPr lang="ru-RU" smtClean="0"/>
              <a:pPr/>
              <a:t>15.01.2021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0A1F7-B57E-49BA-924F-5358047AA919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512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DDC10-2340-4179-8EF3-6BE9B5AF1E4C}" type="datetimeFigureOut">
              <a:rPr lang="ru-RU" smtClean="0"/>
              <a:pPr/>
              <a:t>15.01.2021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0A1F7-B57E-49BA-924F-5358047AA91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626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DDC10-2340-4179-8EF3-6BE9B5AF1E4C}" type="datetimeFigureOut">
              <a:rPr lang="ru-RU" smtClean="0"/>
              <a:pPr/>
              <a:t>15.01.2021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0A1F7-B57E-49BA-924F-5358047AA91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179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DDC10-2340-4179-8EF3-6BE9B5AF1E4C}" type="datetimeFigureOut">
              <a:rPr lang="ru-RU" smtClean="0"/>
              <a:pPr/>
              <a:t>15.01.2021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0A1F7-B57E-49BA-924F-5358047AA91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427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DDC10-2340-4179-8EF3-6BE9B5AF1E4C}" type="datetimeFigureOut">
              <a:rPr lang="ru-RU" smtClean="0"/>
              <a:pPr/>
              <a:t>15.01.2021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0A1F7-B57E-49BA-924F-5358047AA919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810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DDC10-2340-4179-8EF3-6BE9B5AF1E4C}" type="datetimeFigureOut">
              <a:rPr lang="ru-RU" smtClean="0"/>
              <a:pPr/>
              <a:t>15.01.2021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0A1F7-B57E-49BA-924F-5358047AA919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227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DDC10-2340-4179-8EF3-6BE9B5AF1E4C}" type="datetimeFigureOut">
              <a:rPr lang="ru-RU" smtClean="0"/>
              <a:pPr/>
              <a:t>15.01.2021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0A1F7-B57E-49BA-924F-5358047AA919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181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DDC10-2340-4179-8EF3-6BE9B5AF1E4C}" type="datetimeFigureOut">
              <a:rPr lang="ru-RU" smtClean="0"/>
              <a:pPr/>
              <a:t>15.01.2021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0A1F7-B57E-49BA-924F-5358047AA91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140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DDC10-2340-4179-8EF3-6BE9B5AF1E4C}" type="datetimeFigureOut">
              <a:rPr lang="ru-RU" smtClean="0"/>
              <a:pPr/>
              <a:t>15.01.2021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0A1F7-B57E-49BA-924F-5358047AA919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940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DDC10-2340-4179-8EF3-6BE9B5AF1E4C}" type="datetimeFigureOut">
              <a:rPr lang="ru-RU" smtClean="0"/>
              <a:pPr/>
              <a:t>15.01.2021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0A1F7-B57E-49BA-924F-5358047AA91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614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DDC10-2340-4179-8EF3-6BE9B5AF1E4C}" type="datetimeFigureOut">
              <a:rPr lang="ru-RU" smtClean="0"/>
              <a:pPr/>
              <a:t>15.01.2021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0A1F7-B57E-49BA-924F-5358047AA919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556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DDC10-2340-4179-8EF3-6BE9B5AF1E4C}" type="datetimeFigureOut">
              <a:rPr lang="ru-RU" smtClean="0"/>
              <a:pPr/>
              <a:t>15.01.2021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0A1F7-B57E-49BA-924F-5358047AA919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253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DDC10-2340-4179-8EF3-6BE9B5AF1E4C}" type="datetimeFigureOut">
              <a:rPr lang="ru-RU" smtClean="0"/>
              <a:pPr/>
              <a:t>15.01.2021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0A1F7-B57E-49BA-924F-5358047AA91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9415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DDC10-2340-4179-8EF3-6BE9B5AF1E4C}" type="datetimeFigureOut">
              <a:rPr lang="ru-RU" smtClean="0"/>
              <a:pPr/>
              <a:t>15.01.2021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0A1F7-B57E-49BA-924F-5358047AA919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054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DDC10-2340-4179-8EF3-6BE9B5AF1E4C}" type="datetimeFigureOut">
              <a:rPr lang="ru-RU" smtClean="0"/>
              <a:pPr/>
              <a:t>15.01.2021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0A1F7-B57E-49BA-924F-5358047AA91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5231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84DDC10-2340-4179-8EF3-6BE9B5AF1E4C}" type="datetimeFigureOut">
              <a:rPr lang="ru-RU" smtClean="0"/>
              <a:pPr/>
              <a:t>15.01.2021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0C0A1F7-B57E-49BA-924F-5358047AA91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9936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16632"/>
            <a:ext cx="7899802" cy="136815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600" b="1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36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600" b="1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36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Проект </a:t>
            </a:r>
            <a:b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«Наука рядом с нами»</a:t>
            </a:r>
            <a:b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подготовительная группа</a:t>
            </a:r>
            <a:endParaRPr lang="ru-RU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9832" y="5214950"/>
            <a:ext cx="5688632" cy="1643050"/>
          </a:xfrm>
        </p:spPr>
        <p:txBody>
          <a:bodyPr>
            <a:normAutofit/>
          </a:bodyPr>
          <a:lstStyle/>
          <a:p>
            <a:pPr algn="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</a:t>
            </a:r>
          </a:p>
          <a:p>
            <a:pPr algn="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Шатохина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Наталия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Борисовна</a:t>
            </a:r>
          </a:p>
          <a:p>
            <a:pPr algn="r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Степченкова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Владимировна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r"/>
            <a:endParaRPr lang="ru-RU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r"/>
            <a:endParaRPr lang="ru-RU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026" name="Picture 2" descr="http://novibyg1.ucoz.ru/_nw/5/512674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06144"/>
            <a:ext cx="4176464" cy="288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698052"/>
            <a:ext cx="479318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- Определить способ классификации материалов 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algn="just"/>
            <a:endParaRPr lang="ru-RU" sz="2800" b="1" dirty="0" smtClean="0"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Зоны «Центра экспериментирования»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B0F0"/>
                </a:solidFill>
                <a:latin typeface="Times New Roman"/>
                <a:cs typeface="Times New Roman"/>
              </a:rPr>
              <a:t>Лаборатория</a:t>
            </a:r>
            <a:r>
              <a:rPr lang="ru-RU" sz="2400" b="1" dirty="0" smtClean="0">
                <a:latin typeface="Times New Roman"/>
                <a:cs typeface="Times New Roman"/>
              </a:rPr>
              <a:t> </a:t>
            </a:r>
          </a:p>
          <a:p>
            <a:pPr marL="457200" indent="-457200" algn="just">
              <a:buFontTx/>
              <a:buChar char="-"/>
            </a:pPr>
            <a:r>
              <a:rPr lang="ru-RU" sz="2000" b="1" dirty="0" smtClean="0">
                <a:solidFill>
                  <a:srgbClr val="7030A0"/>
                </a:solidFill>
                <a:latin typeface="Times New Roman"/>
                <a:cs typeface="Times New Roman"/>
              </a:rPr>
              <a:t>специальная посуда (емкости, подносы, стаканчики, трубочки, ложки, воронки и.т.п.)</a:t>
            </a:r>
          </a:p>
          <a:p>
            <a:pPr marL="457200" indent="-457200" algn="just">
              <a:buFontTx/>
              <a:buChar char="-"/>
            </a:pPr>
            <a:r>
              <a:rPr lang="ru-RU" sz="2000" b="1" dirty="0" smtClean="0">
                <a:solidFill>
                  <a:srgbClr val="7030A0"/>
                </a:solidFill>
                <a:latin typeface="Times New Roman"/>
                <a:cs typeface="Times New Roman"/>
              </a:rPr>
              <a:t> медицинские материалы(пипетки, шпатели, шприцы, вата, бинты)</a:t>
            </a:r>
          </a:p>
          <a:p>
            <a:pPr marL="457200" indent="-457200" algn="just">
              <a:buFontTx/>
              <a:buChar char="-"/>
            </a:pPr>
            <a:r>
              <a:rPr lang="ru-RU" sz="2000" b="1" dirty="0" smtClean="0">
                <a:solidFill>
                  <a:srgbClr val="7030A0"/>
                </a:solidFill>
                <a:latin typeface="Times New Roman"/>
                <a:cs typeface="Times New Roman"/>
              </a:rPr>
              <a:t>природный материал (песок, земля, глина, галька, шишки, мох, лишайники</a:t>
            </a:r>
          </a:p>
          <a:p>
            <a:pPr marL="457200" indent="-457200" algn="just">
              <a:buFontTx/>
              <a:buChar char="-"/>
            </a:pPr>
            <a:r>
              <a:rPr lang="ru-RU" sz="2000" b="1" dirty="0" smtClean="0">
                <a:solidFill>
                  <a:srgbClr val="7030A0"/>
                </a:solidFill>
                <a:latin typeface="Times New Roman"/>
                <a:cs typeface="Times New Roman"/>
              </a:rPr>
              <a:t> приборы-помощники (микроскоп, лупа, измерительные приборы)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94978" y="698053"/>
            <a:ext cx="2610585" cy="19579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8423" y="3163797"/>
            <a:ext cx="3133830" cy="235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5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2426" y="620688"/>
            <a:ext cx="746435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2400" b="1" dirty="0" smtClean="0">
                <a:solidFill>
                  <a:srgbClr val="00B0F0"/>
                </a:solidFill>
                <a:latin typeface="Times New Roman"/>
                <a:cs typeface="Times New Roman"/>
              </a:rPr>
              <a:t>2. Методический центр и игротека</a:t>
            </a:r>
          </a:p>
          <a:p>
            <a:pPr marL="457200" indent="-457200">
              <a:buFontTx/>
              <a:buChar char="-"/>
            </a:pPr>
            <a:endParaRPr lang="ru-RU" sz="2400" b="1" dirty="0" smtClean="0">
              <a:latin typeface="Times New Roman"/>
              <a:cs typeface="Times New Roman"/>
            </a:endParaRPr>
          </a:p>
          <a:p>
            <a:pPr marL="457200" indent="-457200">
              <a:buFontTx/>
              <a:buChar char="-"/>
            </a:pPr>
            <a:endParaRPr lang="ru-RU" sz="2400" b="1" dirty="0" smtClean="0">
              <a:latin typeface="Times New Roman"/>
              <a:cs typeface="Times New Roman"/>
            </a:endParaRPr>
          </a:p>
          <a:p>
            <a:pPr marL="457200" indent="-457200"/>
            <a:endParaRPr lang="ru-RU" sz="2400" b="1" dirty="0" smtClean="0">
              <a:latin typeface="Times New Roman"/>
              <a:cs typeface="Times New Roman"/>
            </a:endParaRPr>
          </a:p>
          <a:p>
            <a:pPr marL="457200" indent="-457200"/>
            <a:endParaRPr lang="ru-RU" sz="2400" b="1" dirty="0">
              <a:latin typeface="Times New Roman"/>
              <a:cs typeface="Times New Roman"/>
            </a:endParaRPr>
          </a:p>
          <a:p>
            <a:pPr marL="457200" indent="-457200"/>
            <a:endParaRPr lang="ru-RU" sz="2400" b="1" dirty="0" smtClean="0">
              <a:latin typeface="Times New Roman"/>
              <a:cs typeface="Times New Roman"/>
            </a:endParaRPr>
          </a:p>
          <a:p>
            <a:pPr marL="457200" indent="-457200"/>
            <a:endParaRPr lang="ru-RU" sz="2400" b="1" dirty="0">
              <a:latin typeface="Times New Roman"/>
              <a:cs typeface="Times New Roman"/>
            </a:endParaRPr>
          </a:p>
          <a:p>
            <a:pPr marL="457200" indent="-457200"/>
            <a:endParaRPr lang="ru-RU" sz="2400" b="1" dirty="0" smtClean="0">
              <a:latin typeface="Times New Roman"/>
              <a:cs typeface="Times New Roman"/>
            </a:endParaRPr>
          </a:p>
          <a:p>
            <a:pPr marL="457200" indent="-457200"/>
            <a:endParaRPr lang="ru-RU" sz="2400" b="1" dirty="0">
              <a:latin typeface="Times New Roman"/>
              <a:cs typeface="Times New Roman"/>
            </a:endParaRPr>
          </a:p>
          <a:p>
            <a:pPr marL="457200" indent="-457200"/>
            <a:endParaRPr lang="ru-RU" sz="2400" b="1" dirty="0" smtClean="0">
              <a:latin typeface="Times New Roman"/>
              <a:cs typeface="Times New Roman"/>
            </a:endParaRPr>
          </a:p>
          <a:p>
            <a:pPr marL="457200" indent="-457200"/>
            <a:endParaRPr lang="ru-RU" sz="2400" b="1" dirty="0">
              <a:latin typeface="Times New Roman"/>
              <a:cs typeface="Times New Roman"/>
            </a:endParaRPr>
          </a:p>
          <a:p>
            <a:pPr marL="457200" indent="-457200"/>
            <a:endParaRPr lang="ru-RU" sz="2400" b="1" dirty="0" smtClean="0">
              <a:latin typeface="Times New Roman"/>
              <a:cs typeface="Times New Roman"/>
            </a:endParaRPr>
          </a:p>
          <a:p>
            <a:pPr marL="457200" indent="-457200"/>
            <a:endParaRPr lang="ru-RU" sz="2400" b="1" dirty="0">
              <a:latin typeface="Times New Roman"/>
              <a:cs typeface="Times New Roman"/>
            </a:endParaRPr>
          </a:p>
          <a:p>
            <a:pPr marL="457200" indent="-457200"/>
            <a:endParaRPr lang="ru-RU" sz="2400" b="1" dirty="0" smtClean="0"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197" y="1279819"/>
            <a:ext cx="2088232" cy="16131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126" y="928670"/>
            <a:ext cx="2627784" cy="18569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32" y="1318278"/>
            <a:ext cx="2771800" cy="19587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982" y="2843179"/>
            <a:ext cx="2444853" cy="17752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38" y="3041779"/>
            <a:ext cx="2341144" cy="16925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26" y="4342613"/>
            <a:ext cx="2416220" cy="17074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770" y="5026727"/>
            <a:ext cx="2445383" cy="12541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123" y="4229243"/>
            <a:ext cx="1790208" cy="20199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3392" y="2668247"/>
            <a:ext cx="2676954" cy="291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5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3" y="714357"/>
            <a:ext cx="7510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2400" b="1" dirty="0" smtClean="0">
                <a:solidFill>
                  <a:srgbClr val="00B0F0"/>
                </a:solidFill>
                <a:latin typeface="Times New Roman"/>
                <a:cs typeface="Times New Roman"/>
              </a:rPr>
              <a:t>3. Хочу все знать! (книги, энциклопедии, альбомы)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6856" y="1955552"/>
            <a:ext cx="4757960" cy="3384376"/>
          </a:xfrm>
          <a:prstGeom prst="rect">
            <a:avLst/>
          </a:prstGeom>
        </p:spPr>
      </p:pic>
      <p:pic>
        <p:nvPicPr>
          <p:cNvPr id="1026" name="Picture 2" descr="http://xn--80aaukc2b.xn--80achbdub6dfjh.xn--p1ai/upload/images/84961360(1)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51358"/>
            <a:ext cx="3219851" cy="227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20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714356"/>
            <a:ext cx="45720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2400" b="1" dirty="0" smtClean="0">
                <a:solidFill>
                  <a:srgbClr val="00B0F0"/>
                </a:solidFill>
                <a:latin typeface="Times New Roman"/>
                <a:cs typeface="Times New Roman"/>
              </a:rPr>
              <a:t>4. «Чудесная кладовая»</a:t>
            </a:r>
          </a:p>
          <a:p>
            <a:pPr marL="457200" indent="-457200"/>
            <a:endParaRPr lang="ru-RU" sz="2400" b="1" dirty="0" smtClean="0">
              <a:latin typeface="Times New Roman"/>
              <a:cs typeface="Times New Roman"/>
            </a:endParaRPr>
          </a:p>
          <a:p>
            <a:pPr marL="457200" indent="-457200"/>
            <a:endParaRPr lang="ru-RU" sz="2400" b="1" dirty="0" smtClean="0">
              <a:latin typeface="Times New Roman"/>
              <a:cs typeface="Times New Roman"/>
            </a:endParaRPr>
          </a:p>
          <a:p>
            <a:pPr marL="457200" indent="-457200"/>
            <a:endParaRPr lang="ru-RU" sz="2400" b="1" dirty="0" smtClean="0">
              <a:latin typeface="Times New Roman"/>
              <a:cs typeface="Times New Roman"/>
            </a:endParaRPr>
          </a:p>
          <a:p>
            <a:pPr marL="457200" indent="-457200"/>
            <a:endParaRPr lang="ru-RU" sz="2400" b="1" dirty="0" smtClean="0">
              <a:latin typeface="Times New Roman"/>
              <a:cs typeface="Times New Roman"/>
            </a:endParaRPr>
          </a:p>
          <a:p>
            <a:pPr marL="457200" indent="-457200"/>
            <a:endParaRPr lang="ru-RU" sz="2400" b="1" dirty="0">
              <a:latin typeface="Times New Roman"/>
              <a:cs typeface="Times New Roman"/>
            </a:endParaRPr>
          </a:p>
          <a:p>
            <a:pPr marL="457200" indent="-457200"/>
            <a:endParaRPr lang="ru-RU" sz="2400" b="1" dirty="0" smtClean="0">
              <a:latin typeface="Times New Roman"/>
              <a:cs typeface="Times New Roman"/>
            </a:endParaRPr>
          </a:p>
          <a:p>
            <a:pPr marL="457200" indent="-457200"/>
            <a:endParaRPr lang="ru-RU" sz="2400" b="1" dirty="0" smtClean="0">
              <a:latin typeface="Times New Roman"/>
              <a:cs typeface="Times New Roman"/>
            </a:endParaRPr>
          </a:p>
          <a:p>
            <a:pPr marL="457200" indent="-457200"/>
            <a:endParaRPr lang="ru-RU" sz="2400" b="1" dirty="0" smtClean="0">
              <a:latin typeface="Times New Roman"/>
              <a:cs typeface="Times New Roman"/>
            </a:endParaRPr>
          </a:p>
          <a:p>
            <a:pPr marL="457200" indent="-457200"/>
            <a:endParaRPr lang="ru-RU" sz="2400" b="1" dirty="0" smtClean="0">
              <a:latin typeface="Times New Roman"/>
              <a:cs typeface="Times New Roman"/>
            </a:endParaRPr>
          </a:p>
          <a:p>
            <a:pPr marL="457200" indent="-457200"/>
            <a:endParaRPr lang="ru-RU" sz="2400" b="1" dirty="0" smtClean="0">
              <a:latin typeface="Times New Roman"/>
              <a:cs typeface="Times New Roman"/>
            </a:endParaRPr>
          </a:p>
          <a:p>
            <a:pPr marL="457200" indent="-457200"/>
            <a:endParaRPr lang="ru-RU" sz="2400" b="1" dirty="0" smtClean="0"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076" y="2708920"/>
            <a:ext cx="1899595" cy="26951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16296" y="1154345"/>
            <a:ext cx="2084851" cy="15636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8040" y="715154"/>
            <a:ext cx="2142513" cy="2262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3026" y="1229898"/>
            <a:ext cx="2438248" cy="24074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80" y="3573016"/>
            <a:ext cx="3305460" cy="24790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1149" y="1992564"/>
            <a:ext cx="2803584" cy="21026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2633" y="3602485"/>
            <a:ext cx="3013987" cy="226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1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7366" y="439291"/>
            <a:ext cx="59584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endParaRPr lang="ru-RU" b="1" dirty="0" smtClean="0">
              <a:latin typeface="Times New Roman"/>
              <a:cs typeface="Times New Roman"/>
            </a:endParaRPr>
          </a:p>
          <a:p>
            <a:pPr marL="457200" indent="-457200"/>
            <a:r>
              <a:rPr lang="ru-RU" b="1" dirty="0" smtClean="0">
                <a:solidFill>
                  <a:srgbClr val="00B0F0"/>
                </a:solidFill>
                <a:latin typeface="Times New Roman"/>
                <a:cs typeface="Times New Roman"/>
              </a:rPr>
              <a:t>5</a:t>
            </a:r>
            <a:r>
              <a:rPr lang="ru-RU" sz="2400" b="1" dirty="0" smtClean="0">
                <a:solidFill>
                  <a:srgbClr val="00B0F0"/>
                </a:solidFill>
                <a:latin typeface="Times New Roman"/>
                <a:cs typeface="Times New Roman"/>
              </a:rPr>
              <a:t>.  «Огород на окошке»</a:t>
            </a:r>
            <a:endParaRPr lang="ru-RU" sz="2400" dirty="0">
              <a:solidFill>
                <a:srgbClr val="00B0F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83" y="1420378"/>
            <a:ext cx="2433987" cy="24339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5713" y="637416"/>
            <a:ext cx="2664296" cy="2664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3615" y="3945057"/>
            <a:ext cx="2400264" cy="18001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5175" y="3477005"/>
            <a:ext cx="2438819" cy="20882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5983" y="2615358"/>
            <a:ext cx="3973887" cy="298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3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714356"/>
            <a:ext cx="75009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- Подготовить материал для самостоятельной деятельности детей в уголке экспериментирования (карты опытов, картотеки, журнал наблюдений, и.т.п.)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662" y="2287168"/>
            <a:ext cx="2699988" cy="2699988"/>
          </a:xfrm>
          <a:prstGeom prst="rect">
            <a:avLst/>
          </a:prstGeom>
        </p:spPr>
      </p:pic>
      <p:pic>
        <p:nvPicPr>
          <p:cNvPr id="4" name="Picture 2" descr="http://yeni.bilgievi.gen.tr/Files/Content/bilim_cocu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3861048"/>
            <a:ext cx="3412044" cy="239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5456" y="4313350"/>
            <a:ext cx="2016223" cy="1872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1494" y="2727843"/>
            <a:ext cx="2496276" cy="18722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736" y="1844411"/>
            <a:ext cx="2426046" cy="181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785794"/>
            <a:ext cx="450686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Разработать и провести занятия с последующими творческими заданиями (для наполнения  центра)</a:t>
            </a:r>
          </a:p>
          <a:p>
            <a:pPr algn="just">
              <a:buFontTx/>
              <a:buChar char="-"/>
            </a:pP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И</a:t>
            </a: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 чего птичка вьет гнездо»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«История моего камня» (совместно с библиотекой)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«Принеси то, что загадано в загадке»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«Мини-музей «Из чего   сделано»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Собери коллекцию «лесных  даров»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«Помощники доктора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Пилюлькина</a:t>
            </a: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»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«Из чего шьют вещи»</a:t>
            </a:r>
          </a:p>
          <a:p>
            <a:pPr algn="just">
              <a:buFontTx/>
              <a:buChar char="-"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1587" y="941301"/>
            <a:ext cx="2564904" cy="19236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2905" y="3889366"/>
            <a:ext cx="2662269" cy="1779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1926" y="2365064"/>
            <a:ext cx="3605255" cy="27039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671" y="1780072"/>
            <a:ext cx="2992809" cy="27363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0011" y="1445201"/>
            <a:ext cx="3248789" cy="24365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717035"/>
            <a:ext cx="3213497" cy="24101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1600" y="729847"/>
            <a:ext cx="525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GungsuhChe" panose="02030609000101010101" pitchFamily="49" charset="-127"/>
                <a:ea typeface="GungsuhChe" panose="02030609000101010101" pitchFamily="49" charset="-127"/>
              </a:rPr>
              <a:t>Собранные</a:t>
            </a:r>
          </a:p>
          <a:p>
            <a:r>
              <a:rPr lang="ru-RU" sz="2400" b="1" dirty="0">
                <a:latin typeface="GungsuhChe" panose="02030609000101010101" pitchFamily="49" charset="-127"/>
                <a:ea typeface="GungsuhChe" panose="02030609000101010101" pitchFamily="49" charset="-127"/>
              </a:rPr>
              <a:t> </a:t>
            </a:r>
            <a:r>
              <a:rPr lang="ru-RU" sz="2400" b="1" dirty="0" smtClean="0">
                <a:latin typeface="GungsuhChe" panose="02030609000101010101" pitchFamily="49" charset="-127"/>
                <a:ea typeface="GungsuhChe" panose="02030609000101010101" pitchFamily="49" charset="-127"/>
              </a:rPr>
              <a:t>  </a:t>
            </a:r>
            <a:r>
              <a:rPr lang="ru-RU" sz="2400" dirty="0" smtClean="0">
                <a:latin typeface="GungsuhChe" panose="02030609000101010101" pitchFamily="49" charset="-127"/>
                <a:ea typeface="GungsuhChe" panose="02030609000101010101" pitchFamily="49" charset="-127"/>
              </a:rPr>
              <a:t>         </a:t>
            </a:r>
            <a:r>
              <a:rPr lang="ru-RU" sz="2400" b="1" dirty="0" smtClean="0">
                <a:latin typeface="GungsuhChe" panose="02030609000101010101" pitchFamily="49" charset="-127"/>
                <a:ea typeface="GungsuhChe" panose="02030609000101010101" pitchFamily="49" charset="-127"/>
              </a:rPr>
              <a:t>коллекции</a:t>
            </a:r>
            <a:endParaRPr lang="ru-RU" sz="2400" b="1" dirty="0"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714356"/>
            <a:ext cx="785818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3 этап (заключительный)</a:t>
            </a:r>
          </a:p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- с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амостоятельная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деятельность детей в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«Центре экспериментирования»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874" y="3002423"/>
            <a:ext cx="3847266" cy="2520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535" y="2338930"/>
            <a:ext cx="2705902" cy="23998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324" y="2338930"/>
            <a:ext cx="2344914" cy="3847267"/>
          </a:xfrm>
          <a:prstGeom prst="rect">
            <a:avLst/>
          </a:prstGeom>
        </p:spPr>
      </p:pic>
      <p:pic>
        <p:nvPicPr>
          <p:cNvPr id="6" name="Picture 2" descr="http://profch.wikispaces.com/file/view/Wiki_chimie_imag.jpg/464235158/Wiki_chimie_ima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382" y="4262563"/>
            <a:ext cx="2732055" cy="18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60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908720"/>
            <a:ext cx="7920880" cy="4120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B0F0"/>
                </a:solidFill>
              </a:rPr>
              <a:t>Организация и формы взаимодействия учителя-логопеда с </a:t>
            </a:r>
            <a:r>
              <a:rPr lang="ru-RU" sz="3200" dirty="0" smtClean="0">
                <a:solidFill>
                  <a:srgbClr val="00B0F0"/>
                </a:solidFill>
              </a:rPr>
              <a:t>родителями: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endParaRPr lang="ru-RU" sz="3200" dirty="0" smtClean="0">
              <a:solidFill>
                <a:srgbClr val="00B0F0"/>
              </a:solidFill>
            </a:endParaRP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материала папки-передвижки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родителей «Детское экспериментирование»,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консультации по теме: </a:t>
            </a:r>
            <a:r>
              <a:rPr lang="ru-RU" sz="2400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«Развитие речевой деятельности дошкольников через организацию детского экспериментирования</a:t>
            </a:r>
            <a:r>
              <a:rPr lang="ru-RU" sz="2400" kern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практикума «Наука совсем рядом».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620688"/>
            <a:ext cx="64087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(проблема)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412776"/>
            <a:ext cx="7272808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Детей всегда что-то интересует, и не всегда они могут найти ответ на свои вопросы.   Создание центра экспериментирования  позволит детям –  самостоятельно проводить исследования, добиваться результатов, размышлять, отстаивать свое мнение, обобщать результаты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проведенных опытов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 создавая условия для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развития речи и мотивационного фона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ребенка.</a:t>
            </a:r>
            <a:endParaRPr lang="ru-RU" b="1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399154"/>
            <a:ext cx="7100862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Цель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:   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Создать центр экспериментирования в группе, </a:t>
            </a:r>
          </a:p>
          <a:p>
            <a:pPr algn="just">
              <a:lnSpc>
                <a:spcPct val="115000"/>
              </a:lnSpc>
              <a:buNone/>
            </a:pP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для развития коммуникативной</a:t>
            </a:r>
          </a:p>
          <a:p>
            <a:pPr algn="just">
              <a:lnSpc>
                <a:spcPct val="115000"/>
              </a:lnSpc>
              <a:buNone/>
            </a:pP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и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познавательно-исследовательской </a:t>
            </a:r>
          </a:p>
          <a:p>
            <a:pPr algn="just">
              <a:lnSpc>
                <a:spcPct val="115000"/>
              </a:lnSpc>
              <a:buNone/>
            </a:pP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деятельность старших </a:t>
            </a:r>
          </a:p>
          <a:p>
            <a:pPr algn="just">
              <a:lnSpc>
                <a:spcPct val="115000"/>
              </a:lnSpc>
              <a:buNone/>
            </a:pP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дошкольников, посредством</a:t>
            </a:r>
          </a:p>
          <a:p>
            <a:pPr algn="just">
              <a:lnSpc>
                <a:spcPct val="115000"/>
              </a:lnSpc>
              <a:buNone/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 взаимодействия педагогов, </a:t>
            </a:r>
          </a:p>
          <a:p>
            <a:pPr algn="just">
              <a:lnSpc>
                <a:spcPct val="115000"/>
              </a:lnSpc>
              <a:buNone/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родителей и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детей</a:t>
            </a:r>
            <a:endParaRPr lang="ru-RU" b="1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5" name="Picture 2" descr="http://przedszkole-grodzisk.pl/storage/photo_gallery/maly-odkrywca-pl-2/1/odkrywca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4071942"/>
            <a:ext cx="3000396" cy="214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91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278465" y="764705"/>
            <a:ext cx="6595534" cy="1296144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B0F0"/>
                </a:solidFill>
              </a:rPr>
              <a:t>Совместная деятельность учителя-логопеда с </a:t>
            </a:r>
            <a:r>
              <a:rPr lang="ru-RU" sz="2800" dirty="0" smtClean="0">
                <a:solidFill>
                  <a:srgbClr val="00B0F0"/>
                </a:solidFill>
              </a:rPr>
              <a:t>детьми:</a:t>
            </a:r>
            <a:endParaRPr lang="ru-RU" sz="2800" dirty="0">
              <a:solidFill>
                <a:srgbClr val="00B0F0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278464" y="2060848"/>
            <a:ext cx="4661687" cy="3672407"/>
          </a:xfrm>
        </p:spPr>
        <p:txBody>
          <a:bodyPr>
            <a:normAutofit fontScale="92500"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с детьми,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Познавательно-исследовательская деятельность (проведение опытов и экспериментов),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(дидактические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разными материалами, для закрепления образа букв (пластилиновые таблички).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</p:txBody>
      </p:sp>
      <p:pic>
        <p:nvPicPr>
          <p:cNvPr id="2052" name="Picture 4" descr="http://tolyatti.pro-otdyh.ru/images/events/5/143293727508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068960"/>
            <a:ext cx="237626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27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63066"/>
            <a:ext cx="6182319" cy="1030426"/>
          </a:xfrm>
        </p:spPr>
        <p:txBody>
          <a:bodyPr/>
          <a:lstStyle/>
          <a:p>
            <a:r>
              <a:rPr lang="ru-RU" dirty="0" smtClean="0">
                <a:solidFill>
                  <a:srgbClr val="00B0F0"/>
                </a:solidFill>
              </a:rPr>
              <a:t>Дидактические игры: 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00004" y="1207710"/>
            <a:ext cx="6614367" cy="298005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 smtClean="0"/>
              <a:t>«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Горячее-холодное»,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«Узнай на вкус и запах»,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из чего сделано»,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148" y="3645024"/>
            <a:ext cx="3518023" cy="26754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148" y="1193492"/>
            <a:ext cx="3518023" cy="22905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10" y="2829689"/>
            <a:ext cx="3375538" cy="274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2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3397" y="620688"/>
            <a:ext cx="6595534" cy="1224136"/>
          </a:xfrm>
        </p:spPr>
        <p:txBody>
          <a:bodyPr/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2800" dirty="0" smtClean="0"/>
              <a:t>Д/и «Свойства»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7920880" cy="59046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620688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Д/и</a:t>
            </a:r>
            <a:r>
              <a:rPr lang="ru-RU" dirty="0" smtClean="0">
                <a:solidFill>
                  <a:schemeClr val="bg1"/>
                </a:solidFill>
              </a:rPr>
              <a:t>  «</a:t>
            </a:r>
            <a:r>
              <a:rPr lang="ru-RU" sz="2800" dirty="0" smtClean="0">
                <a:solidFill>
                  <a:schemeClr val="bg1"/>
                </a:solidFill>
              </a:rPr>
              <a:t>Свойства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62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8465" y="548680"/>
            <a:ext cx="6595534" cy="182251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Взаимодействие с природным материалом</a:t>
            </a:r>
            <a:r>
              <a:rPr lang="ru-RU" dirty="0" smtClean="0"/>
              <a:t>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5616" y="1844824"/>
            <a:ext cx="7056784" cy="3960439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пластилиновых табличек, работа на них с помощью фасоли, гороха, макарон и т.д.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780928"/>
            <a:ext cx="3240360" cy="33366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801144"/>
            <a:ext cx="3868370" cy="331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5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00267"/>
            <a:ext cx="6254327" cy="1462474"/>
          </a:xfrm>
        </p:spPr>
        <p:txBody>
          <a:bodyPr/>
          <a:lstStyle/>
          <a:p>
            <a:r>
              <a:rPr lang="ru-RU" dirty="0" smtClean="0">
                <a:solidFill>
                  <a:srgbClr val="00B0F0"/>
                </a:solidFill>
              </a:rPr>
              <a:t>Проведение практикума «Наука совсем рядом».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1662741"/>
            <a:ext cx="7416823" cy="3816424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экспериментированию дети учатся чётко формулировать свои мысли, ставить цели и задачи, сопоставлять, задавать вопросы, делать выводы, высказывать свои суждения и умозаключения. В ходе этого совершенствуется грамматический строй речи и связная речь дошкольников. </a:t>
            </a:r>
          </a:p>
          <a:p>
            <a:endParaRPr lang="ru-RU" dirty="0"/>
          </a:p>
        </p:txBody>
      </p:sp>
      <p:pic>
        <p:nvPicPr>
          <p:cNvPr id="1026" name="Picture 2" descr="http://navigator66.ru/wp-content/uploads/2015/10/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05064"/>
            <a:ext cx="399644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44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4310111" cy="394967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/>
              <a:t>1 этап : показ образца.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73" y="1087663"/>
            <a:ext cx="782335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9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5832648" cy="4320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2 этап: постановка задачи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5"/>
            <a:ext cx="777686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6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67508"/>
            <a:ext cx="7190431" cy="779475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этап: самостоятельная деятельность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выбор предметов, материалов.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39270"/>
            <a:ext cx="3960440" cy="49152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15231"/>
            <a:ext cx="3384376" cy="483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7488832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8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5112568" cy="432048"/>
          </a:xfrm>
        </p:spPr>
        <p:txBody>
          <a:bodyPr>
            <a:noAutofit/>
          </a:bodyPr>
          <a:lstStyle/>
          <a:p>
            <a:r>
              <a:rPr lang="ru-RU" sz="2400" dirty="0" smtClean="0"/>
              <a:t>*определение алгоритма действий.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18" y="1124744"/>
            <a:ext cx="4620661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046" y="3068960"/>
            <a:ext cx="5277904" cy="325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5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692696"/>
            <a:ext cx="44792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Вид </a:t>
            </a:r>
            <a:r>
              <a:rPr lang="ru-RU" sz="2400" b="1" dirty="0">
                <a:solidFill>
                  <a:srgbClr val="FF0000"/>
                </a:solidFill>
              </a:rPr>
              <a:t>проекта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1142984"/>
            <a:ext cx="728667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Информационно- практико-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ориентированный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(собираем информацию и  материал  для организации в группе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«центра экспериментирования», для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использования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его в работе).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2400" b="1" dirty="0">
                <a:solidFill>
                  <a:srgbClr val="FF0000"/>
                </a:solidFill>
              </a:rPr>
              <a:t>Срок реализации</a:t>
            </a:r>
          </a:p>
          <a:p>
            <a:pPr>
              <a:buNone/>
            </a:pP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</a:rPr>
              <a:t> 2 месяца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Состав участников</a:t>
            </a:r>
          </a:p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Дети, воспитатели,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учитель-логопед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, помощник воспитателя, родители,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родители, 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библиотека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2400" b="1" dirty="0">
                <a:solidFill>
                  <a:srgbClr val="FF0000"/>
                </a:solidFill>
              </a:rPr>
              <a:t>Интеграция образовательных </a:t>
            </a:r>
          </a:p>
          <a:p>
            <a:pPr>
              <a:buNone/>
            </a:pPr>
            <a:r>
              <a:rPr lang="ru-RU" sz="2400" b="1" dirty="0">
                <a:solidFill>
                  <a:srgbClr val="FF0000"/>
                </a:solidFill>
              </a:rPr>
              <a:t>областей</a:t>
            </a:r>
          </a:p>
          <a:p>
            <a:pPr>
              <a:buNone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«Познавательное развитие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» 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«Речевое развитие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» 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«Социально-коммуникативное развитие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» 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 «Художественно-эстетическое развитие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»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«Физическое развитие»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2" descr="http://alfathschool.com/web/images/upload/56309799e989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3857628"/>
            <a:ext cx="2387094" cy="228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16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5267343" cy="785471"/>
          </a:xfrm>
        </p:spPr>
        <p:txBody>
          <a:bodyPr/>
          <a:lstStyle/>
          <a:p>
            <a:r>
              <a:rPr lang="ru-RU" dirty="0" smtClean="0"/>
              <a:t>*выполнение опытов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42" y="1268760"/>
            <a:ext cx="3979057" cy="5040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68760"/>
            <a:ext cx="3600400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4680520" cy="38884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924944"/>
            <a:ext cx="5084057" cy="350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6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4294287" cy="5040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44006" y="1916832"/>
            <a:ext cx="4023857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8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1" y="548681"/>
            <a:ext cx="6624735" cy="864095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этап: продукт совместной деятельности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8064895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4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6"/>
            <a:ext cx="7632849" cy="620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0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v.900igr.net:10/datas/pedagogika/Kommunikativnye-universalnye-uchebnye-dejstvija/0017-017-Spasibo-za-vniman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19105"/>
            <a:ext cx="8208912" cy="579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19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692696"/>
            <a:ext cx="39823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Задачи: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1285860"/>
            <a:ext cx="684076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1 Этап (подготовительный</a:t>
            </a:r>
            <a:r>
              <a:rPr lang="ru-RU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):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 Выявить интересы и знания детей по данной теме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631691"/>
              </p:ext>
            </p:extLst>
          </p:nvPr>
        </p:nvGraphicFramePr>
        <p:xfrm>
          <a:off x="611560" y="2547745"/>
          <a:ext cx="7776864" cy="3689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9672"/>
                <a:gridCol w="2566366"/>
                <a:gridCol w="2410826"/>
              </a:tblGrid>
              <a:tr h="1062927">
                <a:tc>
                  <a:txBody>
                    <a:bodyPr/>
                    <a:lstStyle/>
                    <a:p>
                      <a:r>
                        <a:rPr lang="ru-RU" dirty="0" smtClean="0"/>
                        <a:t>Что</a:t>
                      </a:r>
                      <a:r>
                        <a:rPr lang="ru-RU" baseline="0" dirty="0" smtClean="0"/>
                        <a:t> мы </a:t>
                      </a:r>
                      <a:r>
                        <a:rPr lang="ru-RU" dirty="0" smtClean="0"/>
                        <a:t>знаем про экспериментирование?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Что еще хотели бы узнать?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Как мы можем это узнать?</a:t>
                      </a:r>
                      <a:endParaRPr lang="ru-RU" dirty="0"/>
                    </a:p>
                  </a:txBody>
                  <a:tcPr/>
                </a:tc>
              </a:tr>
              <a:tr h="52532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532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532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532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532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833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642918"/>
            <a:ext cx="70985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FontTx/>
              <a:buChar char="-"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изучить научно-методическую литературу, интернет - ресурсы по данному вопросу;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14554"/>
            <a:ext cx="6624736" cy="3590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711522"/>
            <a:ext cx="403244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Tx/>
              <a:buChar char="-"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определить круг лиц, которые могут участвовать в проекте;</a:t>
            </a:r>
          </a:p>
          <a:p>
            <a:pPr lvl="0">
              <a:buFontTx/>
              <a:buChar char="-"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определить место, </a:t>
            </a:r>
          </a:p>
          <a:p>
            <a:pPr lvl="0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где  центр экспериментирования будет располагаться;</a:t>
            </a:r>
          </a:p>
          <a:p>
            <a:pPr lvl="0">
              <a:buFontTx/>
              <a:buChar char="-"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нарисовать подробный </a:t>
            </a:r>
          </a:p>
          <a:p>
            <a:pPr lvl="0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чертеж  центра и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с помощью  старших школьников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изготовить стеллаж.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0552" y="1700145"/>
            <a:ext cx="5111241" cy="3528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915337"/>
            <a:ext cx="6336704" cy="857479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76865" y="1772816"/>
            <a:ext cx="6798735" cy="4162317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</a:p>
          <a:p>
            <a:r>
              <a:rPr lang="ru-RU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и учитель-логопед</a:t>
            </a:r>
          </a:p>
          <a:p>
            <a:r>
              <a:rPr lang="ru-RU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</a:t>
            </a:r>
          </a:p>
          <a:p>
            <a:r>
              <a:rPr lang="ru-RU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Старшие школьники</a:t>
            </a:r>
            <a:endParaRPr lang="ru-RU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</a:t>
            </a:r>
            <a:endParaRPr lang="ru-RU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4414" y="1071546"/>
            <a:ext cx="6715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Участники проекта: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3922" y="1856307"/>
            <a:ext cx="2194416" cy="16458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346427" y="4269679"/>
            <a:ext cx="2206556" cy="16549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9027" y="4395964"/>
            <a:ext cx="1671190" cy="1901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812899"/>
            <a:ext cx="741682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2 этап (основной):</a:t>
            </a:r>
          </a:p>
          <a:p>
            <a:pPr algn="just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Провести консультации для родителей на тему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«Роль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семьи в развитии познавательной активности дошкольника»,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«Для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чего ребенку необходимо экспериментировать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algn="just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- Организовать серию мастер-классов с родителями и детьми  по проведению экспериментов и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опытов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026" name="Picture 2" descr="E:\настя\DSC024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3714752"/>
            <a:ext cx="3714776" cy="2285998"/>
          </a:xfrm>
          <a:prstGeom prst="rect">
            <a:avLst/>
          </a:prstGeom>
          <a:noFill/>
        </p:spPr>
      </p:pic>
      <p:pic>
        <p:nvPicPr>
          <p:cNvPr id="1027" name="Picture 3" descr="E:\настя\DSC024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714752"/>
            <a:ext cx="3357586" cy="2286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126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3974207" cy="25795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783" y="692696"/>
            <a:ext cx="3658641" cy="25795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72" y="2852936"/>
            <a:ext cx="5303621" cy="334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5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667</TotalTime>
  <Words>707</Words>
  <Application>Microsoft Office PowerPoint</Application>
  <PresentationFormat>Экран (4:3)</PresentationFormat>
  <Paragraphs>133</Paragraphs>
  <Slides>35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Натуральные материалы</vt:lpstr>
      <vt:lpstr>    Проект  «Наука рядом с нами» подготовительная группа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Совместная деятельность учителя-логопеда с детьми:</vt:lpstr>
      <vt:lpstr>Дидактические игры: </vt:lpstr>
      <vt:lpstr>Д/и «Свойства» </vt:lpstr>
      <vt:lpstr>Взаимодействие с природным материалом: </vt:lpstr>
      <vt:lpstr>Проведение практикума «Наука совсем рядом».</vt:lpstr>
      <vt:lpstr>1 этап : показ образца.</vt:lpstr>
      <vt:lpstr>2 этап: постановка задачи</vt:lpstr>
      <vt:lpstr>3 этап: самостоятельная деятельность * выбор предметов, материалов.</vt:lpstr>
      <vt:lpstr>Презентация PowerPoint</vt:lpstr>
      <vt:lpstr>*определение алгоритма действий.</vt:lpstr>
      <vt:lpstr>*выполнение опытов</vt:lpstr>
      <vt:lpstr>Презентация PowerPoint</vt:lpstr>
      <vt:lpstr>Презентация PowerPoint</vt:lpstr>
      <vt:lpstr>4 этап: продукт совместной деятельности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«Зимующие птицы» подготовительная группа</dc:title>
  <dc:creator>Александра</dc:creator>
  <cp:lastModifiedBy>Александра</cp:lastModifiedBy>
  <cp:revision>65</cp:revision>
  <dcterms:created xsi:type="dcterms:W3CDTF">2015-12-23T10:21:25Z</dcterms:created>
  <dcterms:modified xsi:type="dcterms:W3CDTF">2021-01-15T12:26:00Z</dcterms:modified>
</cp:coreProperties>
</file>