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57" r:id="rId4"/>
    <p:sldId id="260" r:id="rId5"/>
    <p:sldId id="259" r:id="rId6"/>
    <p:sldId id="258" r:id="rId7"/>
    <p:sldId id="266" r:id="rId8"/>
    <p:sldId id="264" r:id="rId9"/>
    <p:sldId id="265" r:id="rId10"/>
    <p:sldId id="268" r:id="rId11"/>
    <p:sldId id="262" r:id="rId12"/>
    <p:sldId id="269" r:id="rId13"/>
    <p:sldId id="267" r:id="rId14"/>
    <p:sldId id="263" r:id="rId15"/>
    <p:sldId id="270" r:id="rId16"/>
    <p:sldId id="272" r:id="rId17"/>
    <p:sldId id="271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8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19.12.2019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image" Target="../media/image3.jpeg"/><Relationship Id="rId7" Type="http://schemas.openxmlformats.org/officeDocument/2006/relationships/image" Target="../media/image7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Relationship Id="rId9" Type="http://schemas.openxmlformats.org/officeDocument/2006/relationships/image" Target="../media/image9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Картинки по запросу новогодние фоны для презентаци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62289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475656" y="1916832"/>
            <a:ext cx="55446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chemeClr val="accent3">
                    <a:lumMod val="75000"/>
                  </a:schemeClr>
                </a:solidFill>
                <a:latin typeface="Arabic Typesetting" pitchFamily="66" charset="-78"/>
                <a:cs typeface="Arabic Typesetting" pitchFamily="66" charset="-78"/>
              </a:rPr>
              <a:t>Christmas in Britain</a:t>
            </a:r>
            <a:endParaRPr lang="ru-RU" sz="4800" dirty="0">
              <a:solidFill>
                <a:schemeClr val="accent3">
                  <a:lumMod val="75000"/>
                </a:schemeClr>
              </a:solidFill>
              <a:cs typeface="Arabic Typesetting" pitchFamily="66" charset="-7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71800" y="3284984"/>
            <a:ext cx="30963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cs typeface="Arabic Typesetting" pitchFamily="66" charset="-78"/>
              </a:rPr>
              <a:t>Рождество в Англии</a:t>
            </a:r>
            <a:endParaRPr lang="ru-RU" sz="2400" b="1" dirty="0">
              <a:solidFill>
                <a:schemeClr val="accent5">
                  <a:lumMod val="50000"/>
                </a:schemeClr>
              </a:solidFill>
              <a:cs typeface="Arabic Typesetting" pitchFamily="66" charset="-78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Картинки по запросу новогодние фоны для презентаци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62289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411760" y="1484784"/>
            <a:ext cx="48245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accent3">
                    <a:lumMod val="75000"/>
                  </a:schemeClr>
                </a:solidFill>
                <a:latin typeface="Adobe Caslon Pro Bold" pitchFamily="18" charset="0"/>
              </a:rPr>
              <a:t>Colorful stockings</a:t>
            </a:r>
            <a:endParaRPr lang="ru-RU" sz="32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27584" y="2780928"/>
            <a:ext cx="22322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</a:rPr>
              <a:t>Santa Claus comes at night and puts presents into the stockings and under the Christmas tree.  In the morning happy children find their presents there</a:t>
            </a:r>
            <a:r>
              <a:rPr lang="en-US" dirty="0" smtClean="0"/>
              <a:t>.</a:t>
            </a:r>
            <a:endParaRPr lang="ru-RU" dirty="0"/>
          </a:p>
        </p:txBody>
      </p:sp>
      <p:pic>
        <p:nvPicPr>
          <p:cNvPr id="24578" name="Picture 2" descr="Картинки по запросу stockings christma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2636912"/>
            <a:ext cx="3960440" cy="3492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Картинки по запросу новогодние фоны для презентаци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62289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115616" y="1700808"/>
            <a:ext cx="70567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3">
                    <a:lumMod val="75000"/>
                  </a:schemeClr>
                </a:solidFill>
              </a:rPr>
              <a:t>Santa sent you a beautiful card. What  did he write in it?</a:t>
            </a:r>
            <a:r>
              <a:rPr lang="en-US" sz="2800" b="1" dirty="0" smtClean="0">
                <a:solidFill>
                  <a:schemeClr val="accent3">
                    <a:lumMod val="75000"/>
                  </a:schemeClr>
                </a:solidFill>
              </a:rPr>
              <a:t> Can you </a:t>
            </a:r>
            <a:r>
              <a:rPr lang="en-US" sz="2800" b="1" dirty="0" smtClean="0">
                <a:solidFill>
                  <a:schemeClr val="accent3">
                    <a:lumMod val="75000"/>
                  </a:schemeClr>
                </a:solidFill>
              </a:rPr>
              <a:t>guess?</a:t>
            </a:r>
            <a:endParaRPr lang="ru-RU" sz="28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71600" y="3212976"/>
            <a:ext cx="76328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</a:rPr>
              <a:t>12334 – 56378918 -10.11.12 – 6 10.13.13.4 – 11.2.14.- 4210.3  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55576" y="4077072"/>
            <a:ext cx="77048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70C0"/>
                </a:solidFill>
              </a:rPr>
              <a:t>1-m  2- e  3-r  4- y  5-c  6-h  7-i  8-s  9-t  10-a  11-n  12-d  13-p  14-w  </a:t>
            </a:r>
            <a:endParaRPr lang="ru-RU" sz="2000" b="1" dirty="0">
              <a:solidFill>
                <a:srgbClr val="0070C0"/>
              </a:solidFill>
            </a:endParaRPr>
          </a:p>
        </p:txBody>
      </p:sp>
      <p:pic>
        <p:nvPicPr>
          <p:cNvPr id="23554" name="Picture 2" descr="Картинки по запросу qui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4797152"/>
            <a:ext cx="2574454" cy="171318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Картинки по запросу новогодние фоны для презентаци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62289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755576" y="2996952"/>
            <a:ext cx="80648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ndalus" pitchFamily="18" charset="-78"/>
                <a:cs typeface="Andalus" pitchFamily="18" charset="-78"/>
              </a:rPr>
              <a:t>Merry Christmas and Happy New </a:t>
            </a:r>
            <a:r>
              <a:rPr lang="en-US" sz="3200" b="1" dirty="0" smtClean="0">
                <a:solidFill>
                  <a:srgbClr val="FF0000"/>
                </a:solidFill>
                <a:latin typeface="Andalus" pitchFamily="18" charset="-78"/>
                <a:cs typeface="Andalus" pitchFamily="18" charset="-78"/>
              </a:rPr>
              <a:t>Year !</a:t>
            </a:r>
            <a:endParaRPr lang="ru-RU" sz="3200" b="1" dirty="0">
              <a:solidFill>
                <a:srgbClr val="FF0000"/>
              </a:solidFill>
              <a:cs typeface="Andalus" pitchFamily="18" charset="-7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51720" y="1772816"/>
            <a:ext cx="439248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solidFill>
                  <a:schemeClr val="accent3">
                    <a:lumMod val="75000"/>
                  </a:schemeClr>
                </a:solidFill>
                <a:latin typeface="Arabic Typesetting" pitchFamily="66" charset="-78"/>
                <a:cs typeface="Arabic Typesetting" pitchFamily="66" charset="-78"/>
              </a:rPr>
              <a:t>Key</a:t>
            </a:r>
            <a:endParaRPr lang="ru-RU" sz="6600" b="1" dirty="0">
              <a:solidFill>
                <a:schemeClr val="accent3">
                  <a:lumMod val="75000"/>
                </a:schemeClr>
              </a:solidFill>
              <a:cs typeface="Arabic Typesetting" pitchFamily="66" charset="-78"/>
            </a:endParaRPr>
          </a:p>
        </p:txBody>
      </p:sp>
      <p:pic>
        <p:nvPicPr>
          <p:cNvPr id="26628" name="Picture 4" descr="Картинки по запросу merry christma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4437112"/>
            <a:ext cx="4517232" cy="193488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Картинки по запросу новогодние фоны для презентаци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62289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95536" y="2564904"/>
            <a:ext cx="85689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Tx/>
              <a:buNone/>
            </a:pPr>
            <a:r>
              <a:rPr lang="en-US" sz="2800" dirty="0" smtClean="0">
                <a:latin typeface="Adobe Caslon Pro Bold" pitchFamily="18" charset="0"/>
              </a:rPr>
              <a:t>Htapplescardsrtballpodolldwbookytsweetsesdisks</a:t>
            </a:r>
            <a:endParaRPr lang="ru-RU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755576" y="1772816"/>
            <a:ext cx="76328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accent3">
                    <a:lumMod val="75000"/>
                  </a:schemeClr>
                </a:solidFill>
                <a:latin typeface="Adobe Caslon Pro Bold" pitchFamily="18" charset="0"/>
              </a:rPr>
              <a:t>Find all the presents Santa wants to give to you</a:t>
            </a:r>
            <a:endParaRPr lang="ru-RU" sz="28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25602" name="Picture 2" descr="Картинки по запросу christmas gif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3429000"/>
            <a:ext cx="5040560" cy="27296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Картинки по запросу новогодние фоны для презентаци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62289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771800" y="1700808"/>
            <a:ext cx="39604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accent3">
                    <a:lumMod val="75000"/>
                  </a:schemeClr>
                </a:solidFill>
                <a:latin typeface="Adobe Caslon Pro Bold" pitchFamily="18" charset="0"/>
              </a:rPr>
              <a:t>Key</a:t>
            </a:r>
            <a:endParaRPr lang="ru-RU" sz="32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03648" y="2708920"/>
            <a:ext cx="230425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3">
                    <a:lumMod val="75000"/>
                  </a:schemeClr>
                </a:solidFill>
                <a:latin typeface="Adobe Caslon Pro Bold" pitchFamily="18" charset="0"/>
              </a:rPr>
              <a:t>Apples</a:t>
            </a:r>
          </a:p>
          <a:p>
            <a:r>
              <a:rPr lang="en-US" sz="2400" b="1" dirty="0" smtClean="0">
                <a:solidFill>
                  <a:schemeClr val="accent3">
                    <a:lumMod val="75000"/>
                  </a:schemeClr>
                </a:solidFill>
                <a:latin typeface="Adobe Caslon Pro Bold" pitchFamily="18" charset="0"/>
              </a:rPr>
              <a:t>Cards</a:t>
            </a:r>
          </a:p>
          <a:p>
            <a:r>
              <a:rPr lang="en-US" sz="2400" b="1" dirty="0" smtClean="0">
                <a:solidFill>
                  <a:schemeClr val="accent3">
                    <a:lumMod val="75000"/>
                  </a:schemeClr>
                </a:solidFill>
                <a:latin typeface="Adobe Caslon Pro Bold" pitchFamily="18" charset="0"/>
              </a:rPr>
              <a:t>Ball</a:t>
            </a:r>
          </a:p>
          <a:p>
            <a:r>
              <a:rPr lang="en-US" sz="2400" b="1" dirty="0" smtClean="0">
                <a:solidFill>
                  <a:schemeClr val="accent3">
                    <a:lumMod val="75000"/>
                  </a:schemeClr>
                </a:solidFill>
                <a:latin typeface="Adobe Caslon Pro Bold" pitchFamily="18" charset="0"/>
              </a:rPr>
              <a:t>Doll</a:t>
            </a:r>
          </a:p>
          <a:p>
            <a:r>
              <a:rPr lang="en-US" sz="2400" b="1" dirty="0" smtClean="0">
                <a:solidFill>
                  <a:schemeClr val="accent3">
                    <a:lumMod val="75000"/>
                  </a:schemeClr>
                </a:solidFill>
                <a:latin typeface="Adobe Caslon Pro Bold" pitchFamily="18" charset="0"/>
              </a:rPr>
              <a:t>Book</a:t>
            </a:r>
          </a:p>
          <a:p>
            <a:r>
              <a:rPr lang="en-US" sz="2400" b="1" dirty="0" smtClean="0">
                <a:solidFill>
                  <a:schemeClr val="accent3">
                    <a:lumMod val="75000"/>
                  </a:schemeClr>
                </a:solidFill>
                <a:latin typeface="Adobe Caslon Pro Bold" pitchFamily="18" charset="0"/>
              </a:rPr>
              <a:t>Sweets</a:t>
            </a:r>
          </a:p>
          <a:p>
            <a:r>
              <a:rPr lang="en-US" sz="2400" b="1" dirty="0" smtClean="0">
                <a:solidFill>
                  <a:schemeClr val="accent3">
                    <a:lumMod val="75000"/>
                  </a:schemeClr>
                </a:solidFill>
                <a:latin typeface="Adobe Caslon Pro Bold" pitchFamily="18" charset="0"/>
              </a:rPr>
              <a:t>D</a:t>
            </a:r>
            <a:r>
              <a:rPr lang="en-US" sz="2400" b="1" dirty="0" smtClean="0">
                <a:solidFill>
                  <a:schemeClr val="accent3">
                    <a:lumMod val="75000"/>
                  </a:schemeClr>
                </a:solidFill>
                <a:latin typeface="Adobe Caslon Pro Bold" pitchFamily="18" charset="0"/>
              </a:rPr>
              <a:t>isks</a:t>
            </a:r>
            <a:endParaRPr lang="ru-RU" sz="24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22530" name="AutoShape 2" descr="Картинки по запросу appl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32" name="AutoShape 4" descr="Картинки по запросу appl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34" name="AutoShape 6" descr="Картинки по запросу appl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2536" name="Picture 8" descr="Картинки по запросу appl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8224" y="1628800"/>
            <a:ext cx="1907704" cy="867139"/>
          </a:xfrm>
          <a:prstGeom prst="rect">
            <a:avLst/>
          </a:prstGeom>
          <a:noFill/>
        </p:spPr>
      </p:pic>
      <p:pic>
        <p:nvPicPr>
          <p:cNvPr id="22538" name="Picture 10" descr="Картинки по запросу cards christmas greeting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67744" y="5229200"/>
            <a:ext cx="1800200" cy="1440160"/>
          </a:xfrm>
          <a:prstGeom prst="rect">
            <a:avLst/>
          </a:prstGeom>
          <a:noFill/>
        </p:spPr>
      </p:pic>
      <p:pic>
        <p:nvPicPr>
          <p:cNvPr id="22540" name="Picture 12" descr="Картинки по запросу ball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43608" y="1196752"/>
            <a:ext cx="1340768" cy="1340768"/>
          </a:xfrm>
          <a:prstGeom prst="rect">
            <a:avLst/>
          </a:prstGeom>
          <a:noFill/>
        </p:spPr>
      </p:pic>
      <p:pic>
        <p:nvPicPr>
          <p:cNvPr id="22542" name="Picture 14" descr="Картинки по запросу doll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084608">
            <a:off x="6033691" y="2856456"/>
            <a:ext cx="670539" cy="1296144"/>
          </a:xfrm>
          <a:prstGeom prst="rect">
            <a:avLst/>
          </a:prstGeom>
          <a:noFill/>
        </p:spPr>
      </p:pic>
      <p:sp>
        <p:nvSpPr>
          <p:cNvPr id="22544" name="AutoShape 16" descr="Картинки по запросу 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2546" name="Picture 18" descr="Картинки по запросу book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987824" y="2492896"/>
            <a:ext cx="1905000" cy="1905000"/>
          </a:xfrm>
          <a:prstGeom prst="rect">
            <a:avLst/>
          </a:prstGeom>
          <a:noFill/>
        </p:spPr>
      </p:pic>
      <p:pic>
        <p:nvPicPr>
          <p:cNvPr id="22548" name="Picture 20" descr="Картинки по запросу sweets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804248" y="4005064"/>
            <a:ext cx="2089076" cy="13039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Картинки по запросу новогодние фоны для презентаци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62289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39552" y="2852936"/>
            <a:ext cx="842493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3">
                    <a:lumMod val="75000"/>
                  </a:schemeClr>
                </a:solidFill>
              </a:rPr>
              <a:t>1. </a:t>
            </a:r>
            <a:r>
              <a:rPr lang="ru-RU" sz="2800" b="1" dirty="0" smtClean="0">
                <a:solidFill>
                  <a:schemeClr val="accent3">
                    <a:lumMod val="75000"/>
                  </a:schemeClr>
                </a:solidFill>
              </a:rPr>
              <a:t>Snowman</a:t>
            </a:r>
            <a:r>
              <a:rPr lang="en-US" sz="2800" b="1" dirty="0" smtClean="0">
                <a:solidFill>
                  <a:schemeClr val="accent3">
                    <a:lumMod val="75000"/>
                  </a:schemeClr>
                </a:solidFill>
                <a:latin typeface="Adobe Caslon Pro Bold" pitchFamily="18" charset="0"/>
              </a:rPr>
              <a:t>,</a:t>
            </a:r>
            <a:r>
              <a:rPr lang="ru-RU" sz="2800" b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2800" b="1" dirty="0" err="1" smtClean="0">
                <a:solidFill>
                  <a:schemeClr val="accent3">
                    <a:lumMod val="75000"/>
                  </a:schemeClr>
                </a:solidFill>
              </a:rPr>
              <a:t>snowflake</a:t>
            </a:r>
            <a:r>
              <a:rPr lang="en-US" sz="2800" b="1" dirty="0" smtClean="0">
                <a:solidFill>
                  <a:schemeClr val="accent3">
                    <a:lumMod val="75000"/>
                  </a:schemeClr>
                </a:solidFill>
                <a:latin typeface="Adobe Caslon Pro Bold" pitchFamily="18" charset="0"/>
              </a:rPr>
              <a:t>,</a:t>
            </a:r>
            <a:r>
              <a:rPr lang="ru-RU" sz="2800" b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2800" b="1" dirty="0" err="1" smtClean="0">
                <a:solidFill>
                  <a:schemeClr val="accent3">
                    <a:lumMod val="75000"/>
                  </a:schemeClr>
                </a:solidFill>
              </a:rPr>
              <a:t>snowball</a:t>
            </a:r>
            <a:r>
              <a:rPr lang="en-US" sz="2800" b="1" dirty="0" smtClean="0">
                <a:solidFill>
                  <a:schemeClr val="accent3">
                    <a:lumMod val="75000"/>
                  </a:schemeClr>
                </a:solidFill>
                <a:latin typeface="Adobe Caslon Pro Bold" pitchFamily="18" charset="0"/>
              </a:rPr>
              <a:t>,</a:t>
            </a:r>
            <a:r>
              <a:rPr lang="ru-RU" sz="2800" b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2800" b="1" dirty="0" smtClean="0">
                <a:solidFill>
                  <a:schemeClr val="accent3">
                    <a:lumMod val="75000"/>
                  </a:schemeClr>
                </a:solidFill>
              </a:rPr>
              <a:t>snow</a:t>
            </a:r>
            <a:r>
              <a:rPr lang="en-US" sz="2800" b="1" dirty="0" smtClean="0">
                <a:solidFill>
                  <a:schemeClr val="accent3">
                    <a:lumMod val="75000"/>
                  </a:schemeClr>
                </a:solidFill>
              </a:rPr>
              <a:t>granny</a:t>
            </a:r>
            <a:endParaRPr lang="ru-RU" sz="2800" b="1" dirty="0" smtClean="0">
              <a:solidFill>
                <a:schemeClr val="accent3">
                  <a:lumMod val="75000"/>
                </a:schemeClr>
              </a:solidFill>
            </a:endParaRPr>
          </a:p>
          <a:p>
            <a:r>
              <a:rPr lang="en-US" sz="2800" b="1" dirty="0" smtClean="0">
                <a:solidFill>
                  <a:schemeClr val="accent3">
                    <a:lumMod val="75000"/>
                  </a:schemeClr>
                </a:solidFill>
                <a:latin typeface="Adobe Caslon Pro Bold" pitchFamily="18" charset="0"/>
              </a:rPr>
              <a:t>2. Christmas</a:t>
            </a:r>
            <a:r>
              <a:rPr lang="en-US" sz="2800" b="1" dirty="0" smtClean="0">
                <a:solidFill>
                  <a:schemeClr val="accent3">
                    <a:lumMod val="75000"/>
                  </a:schemeClr>
                </a:solidFill>
                <a:latin typeface="Adobe Caslon Pro Bold" pitchFamily="18" charset="0"/>
              </a:rPr>
              <a:t>,</a:t>
            </a:r>
            <a:r>
              <a:rPr lang="ru-RU" sz="2800" b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2800" b="1" dirty="0" err="1" smtClean="0">
                <a:solidFill>
                  <a:schemeClr val="accent3">
                    <a:lumMod val="75000"/>
                  </a:schemeClr>
                </a:solidFill>
              </a:rPr>
              <a:t>Monday</a:t>
            </a:r>
            <a:r>
              <a:rPr lang="en-US" sz="2800" b="1" dirty="0" smtClean="0">
                <a:solidFill>
                  <a:schemeClr val="accent3">
                    <a:lumMod val="75000"/>
                  </a:schemeClr>
                </a:solidFill>
                <a:latin typeface="Adobe Caslon Pro Bold" pitchFamily="18" charset="0"/>
              </a:rPr>
              <a:t>,</a:t>
            </a:r>
            <a:r>
              <a:rPr lang="ru-RU" sz="2800" b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2800" b="1" dirty="0" err="1" smtClean="0">
                <a:solidFill>
                  <a:schemeClr val="accent3">
                    <a:lumMod val="75000"/>
                  </a:schemeClr>
                </a:solidFill>
              </a:rPr>
              <a:t>New</a:t>
            </a:r>
            <a:r>
              <a:rPr lang="ru-RU" sz="2800" b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2800" b="1" dirty="0" err="1" smtClean="0">
                <a:solidFill>
                  <a:schemeClr val="accent3">
                    <a:lumMod val="75000"/>
                  </a:schemeClr>
                </a:solidFill>
              </a:rPr>
              <a:t>Year</a:t>
            </a:r>
            <a:r>
              <a:rPr lang="en-US" sz="2800" b="1" dirty="0" smtClean="0">
                <a:solidFill>
                  <a:schemeClr val="accent3">
                    <a:lumMod val="75000"/>
                  </a:schemeClr>
                </a:solidFill>
                <a:latin typeface="Adobe Caslon Pro Bold" pitchFamily="18" charset="0"/>
              </a:rPr>
              <a:t>’s Day,</a:t>
            </a:r>
            <a:r>
              <a:rPr lang="ru-RU" sz="2800" b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2800" b="1" dirty="0" smtClean="0">
                <a:solidFill>
                  <a:schemeClr val="accent3">
                    <a:lumMod val="75000"/>
                  </a:schemeClr>
                </a:solidFill>
                <a:latin typeface="Adobe Caslon Pro Bold" pitchFamily="18" charset="0"/>
              </a:rPr>
              <a:t>Boxing Day</a:t>
            </a:r>
            <a:endParaRPr lang="ru-RU" sz="2800" b="1" dirty="0" smtClean="0">
              <a:solidFill>
                <a:schemeClr val="accent3">
                  <a:lumMod val="75000"/>
                </a:schemeClr>
              </a:solidFill>
            </a:endParaRPr>
          </a:p>
          <a:p>
            <a:r>
              <a:rPr lang="en-US" sz="2800" b="1" dirty="0" smtClean="0">
                <a:solidFill>
                  <a:schemeClr val="accent3">
                    <a:lumMod val="75000"/>
                  </a:schemeClr>
                </a:solidFill>
              </a:rPr>
              <a:t>3. </a:t>
            </a:r>
            <a:r>
              <a:rPr lang="ru-RU" sz="2800" b="1" dirty="0" err="1" smtClean="0">
                <a:solidFill>
                  <a:schemeClr val="accent3">
                    <a:lumMod val="75000"/>
                  </a:schemeClr>
                </a:solidFill>
              </a:rPr>
              <a:t>March</a:t>
            </a:r>
            <a:r>
              <a:rPr lang="en-US" sz="2800" b="1" dirty="0" smtClean="0">
                <a:solidFill>
                  <a:schemeClr val="accent3">
                    <a:lumMod val="75000"/>
                  </a:schemeClr>
                </a:solidFill>
                <a:latin typeface="Adobe Caslon Pro Bold" pitchFamily="18" charset="0"/>
              </a:rPr>
              <a:t>,</a:t>
            </a:r>
            <a:r>
              <a:rPr lang="ru-RU" sz="2800" b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2800" b="1" dirty="0" err="1" smtClean="0">
                <a:solidFill>
                  <a:schemeClr val="accent3">
                    <a:lumMod val="75000"/>
                  </a:schemeClr>
                </a:solidFill>
              </a:rPr>
              <a:t>January</a:t>
            </a:r>
            <a:r>
              <a:rPr lang="en-US" sz="2800" b="1" dirty="0" smtClean="0">
                <a:solidFill>
                  <a:schemeClr val="accent3">
                    <a:lumMod val="75000"/>
                  </a:schemeClr>
                </a:solidFill>
                <a:latin typeface="Adobe Caslon Pro Bold" pitchFamily="18" charset="0"/>
              </a:rPr>
              <a:t>,</a:t>
            </a:r>
            <a:r>
              <a:rPr lang="ru-RU" sz="2800" b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2800" b="1" dirty="0" err="1" smtClean="0">
                <a:solidFill>
                  <a:schemeClr val="accent3">
                    <a:lumMod val="75000"/>
                  </a:schemeClr>
                </a:solidFill>
              </a:rPr>
              <a:t>February</a:t>
            </a:r>
            <a:r>
              <a:rPr lang="en-US" sz="2800" b="1" dirty="0" smtClean="0">
                <a:solidFill>
                  <a:schemeClr val="accent3">
                    <a:lumMod val="75000"/>
                  </a:schemeClr>
                </a:solidFill>
                <a:latin typeface="Adobe Caslon Pro Bold" pitchFamily="18" charset="0"/>
              </a:rPr>
              <a:t>,</a:t>
            </a:r>
            <a:r>
              <a:rPr lang="ru-RU" sz="2800" b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2800" b="1" dirty="0" err="1" smtClean="0">
                <a:solidFill>
                  <a:schemeClr val="accent3">
                    <a:lumMod val="75000"/>
                  </a:schemeClr>
                </a:solidFill>
              </a:rPr>
              <a:t>December</a:t>
            </a:r>
            <a:endParaRPr lang="ru-RU" sz="2800" b="1" dirty="0" smtClean="0">
              <a:solidFill>
                <a:schemeClr val="accent3">
                  <a:lumMod val="75000"/>
                </a:schemeClr>
              </a:solidFill>
            </a:endParaRPr>
          </a:p>
          <a:p>
            <a:r>
              <a:rPr lang="en-US" sz="2800" b="1" dirty="0" smtClean="0">
                <a:solidFill>
                  <a:schemeClr val="accent3">
                    <a:lumMod val="75000"/>
                  </a:schemeClr>
                </a:solidFill>
              </a:rPr>
              <a:t>4. </a:t>
            </a:r>
            <a:r>
              <a:rPr lang="ru-RU" sz="2800" b="1" dirty="0" err="1" smtClean="0">
                <a:solidFill>
                  <a:schemeClr val="accent3">
                    <a:lumMod val="75000"/>
                  </a:schemeClr>
                </a:solidFill>
              </a:rPr>
              <a:t>Stockings</a:t>
            </a:r>
            <a:r>
              <a:rPr lang="en-US" sz="2800" b="1" dirty="0" smtClean="0">
                <a:solidFill>
                  <a:schemeClr val="accent3">
                    <a:lumMod val="75000"/>
                  </a:schemeClr>
                </a:solidFill>
                <a:latin typeface="Adobe Caslon Pro Bold" pitchFamily="18" charset="0"/>
              </a:rPr>
              <a:t>,</a:t>
            </a:r>
            <a:r>
              <a:rPr lang="ru-RU" sz="2800" b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2800" b="1" dirty="0" err="1" smtClean="0">
                <a:solidFill>
                  <a:schemeClr val="accent3">
                    <a:lumMod val="75000"/>
                  </a:schemeClr>
                </a:solidFill>
              </a:rPr>
              <a:t>pudding</a:t>
            </a:r>
            <a:r>
              <a:rPr lang="en-US" sz="2800" b="1" dirty="0" smtClean="0">
                <a:solidFill>
                  <a:schemeClr val="accent3">
                    <a:lumMod val="75000"/>
                  </a:schemeClr>
                </a:solidFill>
                <a:latin typeface="Adobe Caslon Pro Bold" pitchFamily="18" charset="0"/>
              </a:rPr>
              <a:t>,</a:t>
            </a:r>
            <a:r>
              <a:rPr lang="ru-RU" sz="2800" b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2800" b="1" dirty="0" err="1" smtClean="0">
                <a:solidFill>
                  <a:schemeClr val="accent3">
                    <a:lumMod val="75000"/>
                  </a:schemeClr>
                </a:solidFill>
              </a:rPr>
              <a:t>fir</a:t>
            </a:r>
            <a:r>
              <a:rPr lang="ru-RU" sz="2800" b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2800" b="1" dirty="0" err="1" smtClean="0">
                <a:solidFill>
                  <a:schemeClr val="accent3">
                    <a:lumMod val="75000"/>
                  </a:schemeClr>
                </a:solidFill>
              </a:rPr>
              <a:t>tree</a:t>
            </a:r>
            <a:r>
              <a:rPr lang="en-US" sz="2800" b="1" dirty="0" smtClean="0">
                <a:solidFill>
                  <a:schemeClr val="accent3">
                    <a:lumMod val="75000"/>
                  </a:schemeClr>
                </a:solidFill>
                <a:latin typeface="Adobe Caslon Pro Bold" pitchFamily="18" charset="0"/>
              </a:rPr>
              <a:t>,</a:t>
            </a:r>
            <a:r>
              <a:rPr lang="ru-RU" sz="2800" b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2800" b="1" dirty="0" err="1" smtClean="0">
                <a:solidFill>
                  <a:schemeClr val="accent3">
                    <a:lumMod val="75000"/>
                  </a:schemeClr>
                </a:solidFill>
              </a:rPr>
              <a:t>flowers</a:t>
            </a:r>
            <a:endParaRPr lang="ru-RU" sz="2800" b="1" dirty="0" smtClean="0">
              <a:solidFill>
                <a:schemeClr val="accent3">
                  <a:lumMod val="75000"/>
                </a:schemeClr>
              </a:solidFill>
            </a:endParaRPr>
          </a:p>
          <a:p>
            <a:r>
              <a:rPr lang="en-US" sz="2800" b="1" dirty="0" smtClean="0">
                <a:solidFill>
                  <a:schemeClr val="accent3">
                    <a:lumMod val="75000"/>
                  </a:schemeClr>
                </a:solidFill>
              </a:rPr>
              <a:t>5. </a:t>
            </a:r>
            <a:r>
              <a:rPr lang="ru-RU" sz="2800" b="1" dirty="0" err="1" smtClean="0">
                <a:solidFill>
                  <a:schemeClr val="accent3">
                    <a:lumMod val="75000"/>
                  </a:schemeClr>
                </a:solidFill>
              </a:rPr>
              <a:t>Candle</a:t>
            </a:r>
            <a:r>
              <a:rPr lang="en-US" sz="2800" b="1" dirty="0" smtClean="0">
                <a:solidFill>
                  <a:schemeClr val="accent3">
                    <a:lumMod val="75000"/>
                  </a:schemeClr>
                </a:solidFill>
                <a:latin typeface="Adobe Caslon Pro Bold" pitchFamily="18" charset="0"/>
              </a:rPr>
              <a:t>,</a:t>
            </a:r>
            <a:r>
              <a:rPr lang="ru-RU" sz="2800" b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2800" b="1" dirty="0" err="1" smtClean="0">
                <a:solidFill>
                  <a:schemeClr val="accent3">
                    <a:lumMod val="75000"/>
                  </a:schemeClr>
                </a:solidFill>
              </a:rPr>
              <a:t>crackers</a:t>
            </a:r>
            <a:r>
              <a:rPr lang="en-US" sz="2800" b="1" dirty="0" smtClean="0">
                <a:solidFill>
                  <a:schemeClr val="accent3">
                    <a:lumMod val="75000"/>
                  </a:schemeClr>
                </a:solidFill>
                <a:latin typeface="Adobe Caslon Pro Bold" pitchFamily="18" charset="0"/>
              </a:rPr>
              <a:t>,</a:t>
            </a:r>
            <a:r>
              <a:rPr lang="ru-RU" sz="2800" b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2800" b="1" dirty="0" err="1" smtClean="0">
                <a:solidFill>
                  <a:schemeClr val="accent3">
                    <a:lumMod val="75000"/>
                  </a:schemeClr>
                </a:solidFill>
              </a:rPr>
              <a:t>books</a:t>
            </a:r>
            <a:r>
              <a:rPr lang="en-US" sz="2800" b="1" dirty="0" smtClean="0">
                <a:solidFill>
                  <a:schemeClr val="accent3">
                    <a:lumMod val="75000"/>
                  </a:schemeClr>
                </a:solidFill>
                <a:latin typeface="Adobe Caslon Pro Bold" pitchFamily="18" charset="0"/>
              </a:rPr>
              <a:t>,</a:t>
            </a:r>
            <a:r>
              <a:rPr lang="ru-RU" sz="2800" b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2800" b="1" dirty="0" err="1" smtClean="0">
                <a:solidFill>
                  <a:schemeClr val="accent3">
                    <a:lumMod val="75000"/>
                  </a:schemeClr>
                </a:solidFill>
              </a:rPr>
              <a:t>cards</a:t>
            </a:r>
            <a:endParaRPr lang="ru-RU" sz="28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59632" y="1628800"/>
            <a:ext cx="64807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accent3">
                    <a:lumMod val="75000"/>
                  </a:schemeClr>
                </a:solidFill>
                <a:latin typeface="Adobe Caslon Pro Bold" pitchFamily="18" charset="0"/>
              </a:rPr>
              <a:t>Find the odd word in each line</a:t>
            </a:r>
            <a:endParaRPr lang="ru-RU" sz="3200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Картинки по запросу новогодние фоны для презентаци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62289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475656" y="2348880"/>
            <a:ext cx="237626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chemeClr val="accent3">
                    <a:lumMod val="75000"/>
                  </a:schemeClr>
                </a:solidFill>
                <a:latin typeface="Arabic Typesetting" pitchFamily="66" charset="-78"/>
                <a:cs typeface="Arabic Typesetting" pitchFamily="66" charset="-78"/>
              </a:rPr>
              <a:t>Snowgranny</a:t>
            </a:r>
            <a:endParaRPr lang="en-US" sz="3200" b="1" dirty="0" smtClean="0">
              <a:solidFill>
                <a:schemeClr val="accent3">
                  <a:lumMod val="75000"/>
                </a:schemeClr>
              </a:solidFill>
              <a:latin typeface="Arabic Typesetting" pitchFamily="66" charset="-78"/>
              <a:cs typeface="Arabic Typesetting" pitchFamily="66" charset="-78"/>
            </a:endParaRPr>
          </a:p>
          <a:p>
            <a:r>
              <a:rPr lang="en-US" sz="3200" b="1" dirty="0" smtClean="0">
                <a:solidFill>
                  <a:schemeClr val="accent3">
                    <a:lumMod val="75000"/>
                  </a:schemeClr>
                </a:solidFill>
                <a:latin typeface="Arabic Typesetting" pitchFamily="66" charset="-78"/>
                <a:cs typeface="Arabic Typesetting" pitchFamily="66" charset="-78"/>
              </a:rPr>
              <a:t>Monday</a:t>
            </a:r>
          </a:p>
          <a:p>
            <a:r>
              <a:rPr lang="en-US" sz="3200" b="1" dirty="0" smtClean="0">
                <a:solidFill>
                  <a:schemeClr val="accent3">
                    <a:lumMod val="75000"/>
                  </a:schemeClr>
                </a:solidFill>
                <a:latin typeface="Arabic Typesetting" pitchFamily="66" charset="-78"/>
                <a:cs typeface="Arabic Typesetting" pitchFamily="66" charset="-78"/>
              </a:rPr>
              <a:t>March</a:t>
            </a:r>
          </a:p>
          <a:p>
            <a:r>
              <a:rPr lang="en-US" sz="3200" b="1" dirty="0" smtClean="0">
                <a:solidFill>
                  <a:schemeClr val="accent3">
                    <a:lumMod val="75000"/>
                  </a:schemeClr>
                </a:solidFill>
                <a:latin typeface="Arabic Typesetting" pitchFamily="66" charset="-78"/>
                <a:cs typeface="Arabic Typesetting" pitchFamily="66" charset="-78"/>
              </a:rPr>
              <a:t>Flowers</a:t>
            </a:r>
          </a:p>
          <a:p>
            <a:r>
              <a:rPr lang="en-US" sz="3200" b="1" dirty="0" smtClean="0">
                <a:solidFill>
                  <a:schemeClr val="accent3">
                    <a:lumMod val="75000"/>
                  </a:schemeClr>
                </a:solidFill>
                <a:latin typeface="Arabic Typesetting" pitchFamily="66" charset="-78"/>
                <a:cs typeface="Arabic Typesetting" pitchFamily="66" charset="-78"/>
              </a:rPr>
              <a:t>Books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347864" y="1700808"/>
            <a:ext cx="28083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accent3">
                    <a:lumMod val="75000"/>
                  </a:schemeClr>
                </a:solidFill>
                <a:latin typeface="Arabic Typesetting" pitchFamily="66" charset="-78"/>
                <a:cs typeface="Arabic Typesetting" pitchFamily="66" charset="-78"/>
              </a:rPr>
              <a:t>Key</a:t>
            </a:r>
            <a:endParaRPr lang="ru-RU" sz="3200" b="1" dirty="0">
              <a:solidFill>
                <a:schemeClr val="accent3">
                  <a:lumMod val="75000"/>
                </a:schemeClr>
              </a:solidFill>
              <a:cs typeface="Arabic Typesetting" pitchFamily="66" charset="-78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Картинки по запросу новогодние фоны для презентаци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62289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611560" y="1340769"/>
            <a:ext cx="77048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accent3">
                    <a:lumMod val="75000"/>
                  </a:schemeClr>
                </a:solidFill>
                <a:latin typeface="Arabic Typesetting" pitchFamily="66" charset="-78"/>
                <a:cs typeface="Arabic Typesetting" pitchFamily="66" charset="-78"/>
              </a:rPr>
              <a:t>Thanks a lot! </a:t>
            </a:r>
          </a:p>
          <a:p>
            <a:pPr algn="ctr"/>
            <a:r>
              <a:rPr lang="en-US" sz="3600" b="1" dirty="0" smtClean="0">
                <a:solidFill>
                  <a:schemeClr val="accent3">
                    <a:lumMod val="75000"/>
                  </a:schemeClr>
                </a:solidFill>
                <a:latin typeface="Arabic Typesetting" pitchFamily="66" charset="-78"/>
                <a:cs typeface="Arabic Typesetting" pitchFamily="66" charset="-78"/>
              </a:rPr>
              <a:t>May all your dreams come true!</a:t>
            </a:r>
            <a:endParaRPr lang="ru-RU" sz="3600" b="1" dirty="0">
              <a:solidFill>
                <a:schemeClr val="accent3">
                  <a:lumMod val="75000"/>
                </a:schemeClr>
              </a:solidFill>
              <a:cs typeface="Arabic Typesetting" pitchFamily="66" charset="-78"/>
            </a:endParaRPr>
          </a:p>
        </p:txBody>
      </p:sp>
      <p:pic>
        <p:nvPicPr>
          <p:cNvPr id="27650" name="Picture 2" descr="Картинки по запросу christma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2564904"/>
            <a:ext cx="5098554" cy="33963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Картинки по запросу новогодние фоны для презентаци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62289"/>
          </a:xfrm>
          <a:prstGeom prst="rect">
            <a:avLst/>
          </a:prstGeom>
          <a:noFill/>
        </p:spPr>
      </p:pic>
      <p:pic>
        <p:nvPicPr>
          <p:cNvPr id="4" name="Рисунок 13" descr="779914d08262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3" y="285750"/>
            <a:ext cx="8643937" cy="6357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Картинки по запросу новогодние фоны для презентаци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2289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339752" y="1484784"/>
            <a:ext cx="38164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accent3">
                    <a:lumMod val="75000"/>
                  </a:schemeClr>
                </a:solidFill>
                <a:latin typeface="Arabic Typesetting" pitchFamily="66" charset="-78"/>
                <a:ea typeface="Segoe UI Symbol" pitchFamily="34" charset="0"/>
                <a:cs typeface="Arabic Typesetting" pitchFamily="66" charset="-78"/>
              </a:rPr>
              <a:t>Christmas symbols</a:t>
            </a:r>
            <a:endParaRPr lang="ru-RU" sz="3600" dirty="0">
              <a:solidFill>
                <a:schemeClr val="accent3">
                  <a:lumMod val="75000"/>
                </a:schemeClr>
              </a:solidFill>
              <a:ea typeface="Segoe UI Symbol" pitchFamily="34" charset="0"/>
              <a:cs typeface="Arabic Typesetting" pitchFamily="66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03648" y="2492896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6" name="Рисунок 33" descr="2b43a18ef5bex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7308304" y="3717032"/>
            <a:ext cx="1362075" cy="1428750"/>
          </a:xfrm>
          <a:prstGeom prst="rect">
            <a:avLst/>
          </a:prstGeom>
          <a:noFill/>
          <a:ln/>
        </p:spPr>
      </p:pic>
      <p:sp>
        <p:nvSpPr>
          <p:cNvPr id="7" name="TextBox 6"/>
          <p:cNvSpPr txBox="1"/>
          <p:nvPr/>
        </p:nvSpPr>
        <p:spPr>
          <a:xfrm>
            <a:off x="5004048" y="1844824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8" name="Содержимое 31" descr="95561072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6096" y="3284984"/>
            <a:ext cx="1677988" cy="179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6804248" y="3212976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7092280" y="2276872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11" name="Рисунок 29" descr="3.1167845363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5576" y="2132856"/>
            <a:ext cx="1547813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6732240" y="3140968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13" name="Рисунок 28" descr="_home_bitteam_www_site1_public_html_uploads_gallery_1196970227_tn_gallery_8_47_46011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92280" y="1556792"/>
            <a:ext cx="1787525" cy="1300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7308304" y="4797152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15" name="Picture 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71600" y="4365104"/>
            <a:ext cx="1076325" cy="17145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6" name="TextBox 15"/>
          <p:cNvSpPr txBox="1"/>
          <p:nvPr/>
        </p:nvSpPr>
        <p:spPr>
          <a:xfrm>
            <a:off x="3563888" y="4869160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17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131840" y="5085184"/>
            <a:ext cx="1500187" cy="12144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8" name="TextBox 17"/>
          <p:cNvSpPr txBox="1"/>
          <p:nvPr/>
        </p:nvSpPr>
        <p:spPr>
          <a:xfrm>
            <a:off x="971600" y="3789040"/>
            <a:ext cx="1152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3">
                    <a:lumMod val="75000"/>
                  </a:schemeClr>
                </a:solidFill>
                <a:latin typeface="Arabic Typesetting" pitchFamily="66" charset="-78"/>
                <a:cs typeface="Arabic Typesetting" pitchFamily="66" charset="-78"/>
              </a:rPr>
              <a:t>reindeer</a:t>
            </a:r>
            <a:endParaRPr lang="ru-RU" sz="2400" b="1" dirty="0">
              <a:solidFill>
                <a:schemeClr val="accent3">
                  <a:lumMod val="75000"/>
                </a:schemeClr>
              </a:solidFill>
              <a:cs typeface="Arabic Typesetting" pitchFamily="66" charset="-78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164288" y="5157192"/>
            <a:ext cx="1512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3">
                    <a:lumMod val="75000"/>
                  </a:schemeClr>
                </a:solidFill>
                <a:latin typeface="Arabic Typesetting" pitchFamily="66" charset="-78"/>
                <a:cs typeface="Arabic Typesetting" pitchFamily="66" charset="-78"/>
              </a:rPr>
              <a:t>bell</a:t>
            </a:r>
            <a:endParaRPr lang="ru-RU" sz="2400" b="1" dirty="0">
              <a:solidFill>
                <a:schemeClr val="accent3">
                  <a:lumMod val="75000"/>
                </a:schemeClr>
              </a:solidFill>
              <a:cs typeface="Arabic Typesetting" pitchFamily="66" charset="-78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948264" y="2996952"/>
            <a:ext cx="18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3">
                    <a:lumMod val="75000"/>
                  </a:schemeClr>
                </a:solidFill>
                <a:latin typeface="Arabic Typesetting" pitchFamily="66" charset="-78"/>
                <a:cs typeface="Arabic Typesetting" pitchFamily="66" charset="-78"/>
              </a:rPr>
              <a:t>fireplace</a:t>
            </a:r>
            <a:endParaRPr lang="ru-RU" sz="2400" b="1" dirty="0">
              <a:solidFill>
                <a:schemeClr val="accent3">
                  <a:lumMod val="75000"/>
                </a:schemeClr>
              </a:solidFill>
              <a:cs typeface="Arabic Typesetting" pitchFamily="66" charset="-78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843808" y="5949280"/>
            <a:ext cx="1656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3">
                    <a:lumMod val="75000"/>
                  </a:schemeClr>
                </a:solidFill>
                <a:latin typeface="Arabic Typesetting" pitchFamily="66" charset="-78"/>
                <a:cs typeface="Arabic Typesetting" pitchFamily="66" charset="-78"/>
              </a:rPr>
              <a:t>gift</a:t>
            </a:r>
            <a:endParaRPr lang="ru-RU" sz="2400" b="1" dirty="0">
              <a:solidFill>
                <a:schemeClr val="accent3">
                  <a:lumMod val="75000"/>
                </a:schemeClr>
              </a:solidFill>
              <a:cs typeface="Arabic Typesetting" pitchFamily="66" charset="-78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652120" y="4941168"/>
            <a:ext cx="12961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3">
                    <a:lumMod val="75000"/>
                  </a:schemeClr>
                </a:solidFill>
                <a:latin typeface="Arabic Typesetting" pitchFamily="66" charset="-78"/>
                <a:cs typeface="Arabic Typesetting" pitchFamily="66" charset="-78"/>
              </a:rPr>
              <a:t>Santa Claus</a:t>
            </a:r>
            <a:endParaRPr lang="ru-RU" sz="2400" b="1" dirty="0">
              <a:solidFill>
                <a:schemeClr val="accent3">
                  <a:lumMod val="75000"/>
                </a:schemeClr>
              </a:solidFill>
              <a:cs typeface="Arabic Typesetting" pitchFamily="66" charset="-78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259632" y="5949280"/>
            <a:ext cx="13681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3">
                    <a:lumMod val="75000"/>
                  </a:schemeClr>
                </a:solidFill>
                <a:latin typeface="Arabic Typesetting" pitchFamily="66" charset="-78"/>
                <a:cs typeface="Arabic Typesetting" pitchFamily="66" charset="-78"/>
              </a:rPr>
              <a:t>stocking</a:t>
            </a:r>
            <a:endParaRPr lang="ru-RU" sz="2400" b="1" dirty="0">
              <a:solidFill>
                <a:schemeClr val="accent3">
                  <a:lumMod val="75000"/>
                </a:schemeClr>
              </a:solidFill>
              <a:cs typeface="Arabic Typesetting" pitchFamily="66" charset="-78"/>
            </a:endParaRPr>
          </a:p>
        </p:txBody>
      </p:sp>
      <p:pic>
        <p:nvPicPr>
          <p:cNvPr id="24" name="Рисунок 35" descr="160386672.gif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131840" y="2348880"/>
            <a:ext cx="1444677" cy="2207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TextBox 24"/>
          <p:cNvSpPr txBox="1"/>
          <p:nvPr/>
        </p:nvSpPr>
        <p:spPr>
          <a:xfrm>
            <a:off x="4788024" y="2348880"/>
            <a:ext cx="1584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3">
                    <a:lumMod val="75000"/>
                  </a:schemeClr>
                </a:solidFill>
                <a:latin typeface="Arabic Typesetting" pitchFamily="66" charset="-78"/>
                <a:cs typeface="Arabic Typesetting" pitchFamily="66" charset="-78"/>
              </a:rPr>
              <a:t>Christmas tree</a:t>
            </a:r>
            <a:endParaRPr lang="ru-RU" sz="2400" b="1" dirty="0">
              <a:solidFill>
                <a:schemeClr val="accent3">
                  <a:lumMod val="75000"/>
                </a:schemeClr>
              </a:solidFill>
              <a:cs typeface="Arabic Typesetting" pitchFamily="66" charset="-78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Картинки по запросу новогодние фоны для презентаци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62289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267744" y="1628800"/>
            <a:ext cx="5040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accent3">
                    <a:lumMod val="75000"/>
                  </a:schemeClr>
                </a:solidFill>
                <a:latin typeface="Arabic Typesetting" pitchFamily="66" charset="-78"/>
                <a:cs typeface="Arabic Typesetting" pitchFamily="66" charset="-78"/>
              </a:rPr>
              <a:t>Christmas traditions</a:t>
            </a:r>
            <a:endParaRPr lang="ru-RU" sz="3600" dirty="0">
              <a:solidFill>
                <a:schemeClr val="accent3">
                  <a:lumMod val="75000"/>
                </a:schemeClr>
              </a:solidFill>
              <a:cs typeface="Arabic Typesetting" pitchFamily="66" charset="-78"/>
            </a:endParaRPr>
          </a:p>
        </p:txBody>
      </p:sp>
      <p:pic>
        <p:nvPicPr>
          <p:cNvPr id="5" name="Содержимое 3"/>
          <p:cNvPicPr>
            <a:picLocks noChangeArrowheads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19672" y="2636912"/>
            <a:ext cx="6018634" cy="2588297"/>
          </a:xfrm>
          <a:prstGeom prst="rect">
            <a:avLst/>
          </a:prstGeom>
          <a:noFill/>
          <a:ln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Картинки по запросу новогодние фоны для презентаци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2289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759200" y="1700808"/>
            <a:ext cx="152157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accent3">
                    <a:lumMod val="75000"/>
                  </a:schemeClr>
                </a:solidFill>
                <a:latin typeface="Arabic Typesetting" pitchFamily="66" charset="-78"/>
                <a:cs typeface="Arabic Typesetting" pitchFamily="66" charset="-78"/>
              </a:rPr>
              <a:t>Christmas</a:t>
            </a:r>
            <a:endParaRPr lang="ru-RU" sz="3600" dirty="0">
              <a:solidFill>
                <a:schemeClr val="accent3">
                  <a:lumMod val="75000"/>
                </a:schemeClr>
              </a:solidFill>
              <a:cs typeface="Arabic Typesetting" pitchFamily="66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87624" y="2348880"/>
            <a:ext cx="2736304" cy="393338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120000"/>
              <a:buFontTx/>
              <a:buChar char="•"/>
            </a:pPr>
            <a:r>
              <a:rPr lang="en-US" sz="24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abic Typesetting" pitchFamily="66" charset="-78"/>
                <a:ea typeface="Microsoft JhengHei" pitchFamily="34" charset="-120"/>
                <a:cs typeface="Arabic Typesetting" pitchFamily="66" charset="-78"/>
              </a:rPr>
              <a:t>Christmas is a religious holiday .It’s celebrated on the 25-th of December.</a:t>
            </a:r>
            <a:endParaRPr lang="ru-RU" sz="2400" b="1" dirty="0" smtClean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Monotype Corsiva" pitchFamily="66" charset="0"/>
              <a:ea typeface="Microsoft JhengHei" pitchFamily="34" charset="-120"/>
              <a:cs typeface="Arabic Typesetting" pitchFamily="66" charset="-78"/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120000"/>
              <a:buFontTx/>
              <a:buChar char="•"/>
            </a:pPr>
            <a:r>
              <a:rPr lang="en-US" sz="24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abic Typesetting" pitchFamily="66" charset="-78"/>
                <a:ea typeface="Microsoft JhengHei" pitchFamily="34" charset="-120"/>
                <a:cs typeface="Arabic Typesetting" pitchFamily="66" charset="-78"/>
              </a:rPr>
              <a:t>On this day British people celebrate the birth of Jesus Christ </a:t>
            </a: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  <a:ea typeface="Microsoft JhengHei" pitchFamily="34" charset="-120"/>
                <a:cs typeface="Arabic Typesetting" pitchFamily="66" charset="-78"/>
              </a:rPr>
              <a:t>.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120000"/>
              <a:buFontTx/>
              <a:buChar char="•"/>
            </a:pPr>
            <a:r>
              <a:rPr lang="en-US" sz="24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abic Typesetting" pitchFamily="66" charset="-78"/>
                <a:ea typeface="Microsoft JhengHei" pitchFamily="34" charset="-120"/>
                <a:cs typeface="Arabic Typesetting" pitchFamily="66" charset="-78"/>
              </a:rPr>
              <a:t>This holiday means the beginning of the new year and the new life.</a:t>
            </a:r>
            <a:endParaRPr lang="ru-RU" sz="2400" b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Monotype Corsiva" pitchFamily="66" charset="0"/>
              <a:ea typeface="Microsoft JhengHei" pitchFamily="34" charset="-120"/>
              <a:cs typeface="Arabic Typesetting" pitchFamily="66" charset="-78"/>
            </a:endParaRPr>
          </a:p>
        </p:txBody>
      </p:sp>
      <p:pic>
        <p:nvPicPr>
          <p:cNvPr id="3074" name="Picture 2" descr="Картинки по запросу картинка иисус в яслях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9" y="2420888"/>
            <a:ext cx="4870496" cy="374441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Картинки по запросу новогодние фоны для презентаци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62289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843808" y="1628800"/>
            <a:ext cx="374441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accent3">
                    <a:lumMod val="75000"/>
                  </a:schemeClr>
                </a:solidFill>
                <a:latin typeface="Monotype Corsiva" pitchFamily="66" charset="0"/>
              </a:rPr>
              <a:t>Christmas Day</a:t>
            </a:r>
            <a:endParaRPr lang="ru-RU" sz="32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96136" y="2420888"/>
            <a:ext cx="302433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3">
                    <a:lumMod val="75000"/>
                  </a:schemeClr>
                </a:solidFill>
                <a:latin typeface="Arabic Typesetting" pitchFamily="66" charset="-78"/>
                <a:cs typeface="Arabic Typesetting" pitchFamily="66" charset="-78"/>
              </a:rPr>
              <a:t>Christmas Day is a great holiday in Great Britain. It is interesting to visit shops before this holiday. There are a lot of nice Christmas cards and presents there.</a:t>
            </a:r>
          </a:p>
          <a:p>
            <a:r>
              <a:rPr lang="en-US" sz="2400" b="1" dirty="0" smtClean="0">
                <a:solidFill>
                  <a:schemeClr val="accent3">
                    <a:lumMod val="75000"/>
                  </a:schemeClr>
                </a:solidFill>
                <a:latin typeface="Arabic Typesetting" pitchFamily="66" charset="-78"/>
                <a:cs typeface="Arabic Typesetting" pitchFamily="66" charset="-78"/>
              </a:rPr>
              <a:t>One of the Christmas traditions in England is singing carols.</a:t>
            </a:r>
            <a:endParaRPr lang="ru-RU" sz="2400" b="1" dirty="0">
              <a:solidFill>
                <a:schemeClr val="accent3">
                  <a:lumMod val="75000"/>
                </a:schemeClr>
              </a:solidFill>
              <a:cs typeface="Arabic Typesetting" pitchFamily="66" charset="-78"/>
            </a:endParaRPr>
          </a:p>
        </p:txBody>
      </p:sp>
      <p:pic>
        <p:nvPicPr>
          <p:cNvPr id="4098" name="Picture 2" descr="Картинки по запросу singing carols before christma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3284984"/>
            <a:ext cx="4810562" cy="331663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100" name="Picture 4" descr="Картинки по запросу christmas postcards uk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600" y="1124744"/>
            <a:ext cx="2103909" cy="210390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Картинки по запросу новогодние фоны для презентаци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62289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827584" y="3933056"/>
            <a:ext cx="295232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3">
                    <a:lumMod val="75000"/>
                  </a:schemeClr>
                </a:solidFill>
                <a:latin typeface="Arabic Typesetting" pitchFamily="66" charset="-78"/>
                <a:cs typeface="Arabic Typesetting" pitchFamily="66" charset="-78"/>
              </a:rPr>
              <a:t>Sending cards is another Christmas tradition. People send Christmas cards to their relatives and friends wishing them a Merry Christmas.</a:t>
            </a:r>
          </a:p>
        </p:txBody>
      </p:sp>
      <p:pic>
        <p:nvPicPr>
          <p:cNvPr id="4" name="Picture 4" descr="Картинки по запросу christmas postcards u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1700808"/>
            <a:ext cx="2103909" cy="2103909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436096" y="1628800"/>
            <a:ext cx="29523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3">
                    <a:lumMod val="75000"/>
                  </a:schemeClr>
                </a:solidFill>
                <a:latin typeface="Arabic Typesetting" pitchFamily="66" charset="-78"/>
                <a:cs typeface="Arabic Typesetting" pitchFamily="66" charset="-78"/>
              </a:rPr>
              <a:t>Christmas is a family holiday and people try to celebrate it with their families.</a:t>
            </a:r>
            <a:endParaRPr lang="ru-RU" sz="2400" b="1" dirty="0">
              <a:solidFill>
                <a:schemeClr val="accent3">
                  <a:lumMod val="75000"/>
                </a:schemeClr>
              </a:solidFill>
              <a:cs typeface="Arabic Typesetting" pitchFamily="66" charset="-78"/>
            </a:endParaRPr>
          </a:p>
        </p:txBody>
      </p:sp>
      <p:pic>
        <p:nvPicPr>
          <p:cNvPr id="19458" name="Picture 2" descr="Картинки по запросу christmas with familie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13984" y="3356992"/>
            <a:ext cx="3337506" cy="19457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Картинки по запросу новогодние фоны для презентаци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62289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652120" y="2132856"/>
            <a:ext cx="237626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3">
                    <a:lumMod val="75000"/>
                  </a:schemeClr>
                </a:solidFill>
                <a:latin typeface="Arabic Typesetting" pitchFamily="66" charset="-78"/>
                <a:cs typeface="Arabic Typesetting" pitchFamily="66" charset="-78"/>
              </a:rPr>
              <a:t>People decorate Christmas tree and put it up near the fireplace.</a:t>
            </a:r>
          </a:p>
          <a:p>
            <a:r>
              <a:rPr lang="en-US" sz="2400" b="1" dirty="0" smtClean="0">
                <a:solidFill>
                  <a:schemeClr val="accent3">
                    <a:lumMod val="75000"/>
                  </a:schemeClr>
                </a:solidFill>
                <a:latin typeface="Arabic Typesetting" pitchFamily="66" charset="-78"/>
                <a:cs typeface="Arabic Typesetting" pitchFamily="66" charset="-78"/>
              </a:rPr>
              <a:t>British families always go to the church on Christmas.</a:t>
            </a:r>
          </a:p>
          <a:p>
            <a:r>
              <a:rPr lang="en-US" sz="2400" b="1" dirty="0" smtClean="0">
                <a:solidFill>
                  <a:schemeClr val="accent3">
                    <a:lumMod val="75000"/>
                  </a:schemeClr>
                </a:solidFill>
                <a:latin typeface="Arabic Typesetting" pitchFamily="66" charset="-78"/>
                <a:cs typeface="Arabic Typesetting" pitchFamily="66" charset="-78"/>
              </a:rPr>
              <a:t>Children write letters to Santa and ask for presents.</a:t>
            </a:r>
            <a:endParaRPr lang="ru-RU" sz="2400" b="1" dirty="0">
              <a:solidFill>
                <a:schemeClr val="accent3">
                  <a:lumMod val="75000"/>
                </a:schemeClr>
              </a:solidFill>
              <a:cs typeface="Arabic Typesetting" pitchFamily="66" charset="-78"/>
            </a:endParaRPr>
          </a:p>
        </p:txBody>
      </p:sp>
      <p:pic>
        <p:nvPicPr>
          <p:cNvPr id="21508" name="Picture 4" descr="Картинки по запросу ёлка у камин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2780928"/>
            <a:ext cx="4785455" cy="31918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Картинки по запросу новогодние фоны для презентаци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62289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691680" y="1556792"/>
            <a:ext cx="49685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accent3">
                    <a:lumMod val="75000"/>
                  </a:schemeClr>
                </a:solidFill>
                <a:latin typeface="Adobe Caslon Pro Bold" pitchFamily="18" charset="0"/>
              </a:rPr>
              <a:t>Traditional Christmas food</a:t>
            </a:r>
            <a:endParaRPr lang="ru-RU" sz="32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43608" y="2204864"/>
            <a:ext cx="70567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</a:rPr>
              <a:t>English families gather for Christmas dinner. They eat traditional Christmas food – a roast turkey and a pudding.</a:t>
            </a:r>
            <a:endParaRPr lang="ru-RU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20482" name="Picture 2" descr="Картинки по запросу roast turkey christma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2852936"/>
            <a:ext cx="4583510" cy="3168352"/>
          </a:xfrm>
          <a:prstGeom prst="rect">
            <a:avLst/>
          </a:prstGeom>
          <a:noFill/>
        </p:spPr>
      </p:pic>
      <p:sp>
        <p:nvSpPr>
          <p:cNvPr id="20486" name="AutoShape 6" descr="Картинки по запросу pudding christma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488" name="AutoShape 8" descr="Картинки по запросу pudding christma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490" name="AutoShape 10" descr="Картинки по запросу pudding christma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492" name="Picture 12" descr="Картинки по запросу pudding christma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24128" y="3501008"/>
            <a:ext cx="2692946" cy="179529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374</Words>
  <Application>Microsoft Office PowerPoint</Application>
  <PresentationFormat>Экран (4:3)</PresentationFormat>
  <Paragraphs>56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Lenovo</dc:creator>
  <cp:lastModifiedBy>Lenovo</cp:lastModifiedBy>
  <cp:revision>1</cp:revision>
  <dcterms:created xsi:type="dcterms:W3CDTF">2019-12-19T20:22:28Z</dcterms:created>
  <dcterms:modified xsi:type="dcterms:W3CDTF">2019-12-19T22:01:49Z</dcterms:modified>
</cp:coreProperties>
</file>